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7" r:id="rId4"/>
    <p:sldId id="259" r:id="rId5"/>
    <p:sldId id="268" r:id="rId6"/>
    <p:sldId id="269" r:id="rId7"/>
    <p:sldId id="270" r:id="rId8"/>
    <p:sldId id="271" r:id="rId9"/>
    <p:sldId id="272" r:id="rId10"/>
    <p:sldId id="292" r:id="rId11"/>
    <p:sldId id="294" r:id="rId12"/>
    <p:sldId id="277" r:id="rId13"/>
    <p:sldId id="278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290" r:id="rId23"/>
    <p:sldId id="291" r:id="rId24"/>
    <p:sldId id="26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AB5515"/>
    <a:srgbClr val="C06218"/>
    <a:srgbClr val="F5B257"/>
    <a:srgbClr val="FFF6ED"/>
    <a:srgbClr val="E47957"/>
    <a:srgbClr val="FFF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2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642" y="96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29469-2212-4778-832F-5325BD4E4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AE9C21-2063-476B-A55B-865EB3BAB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904EF-EAFB-47BD-A83D-2F04F8FCA6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F4AC16-EB05-40F2-9A64-D1A4AC6BDAE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CDB188-EB8E-449E-A431-644C95E79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1A1063-91C1-486D-BF6D-7979D8F5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9CCAAD-ADD9-4C54-855F-F8906E5A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72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85D82-F897-4729-8B81-B4AA79824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7D4C33-2265-4FAD-9C3C-F4A16669B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8A13D3-0256-4C3F-A6CF-B456E57AA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F4AC16-EB05-40F2-9A64-D1A4AC6BDAE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B8ABE-19E7-46A9-A9E3-9913CF6A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EB7E6-1383-4028-A46B-E3539B65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9CCAAD-ADD9-4C54-855F-F8906E5A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4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322020-5422-48B1-8E76-F123782E45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6692FD-EFE3-4673-B509-4C4CA3E2A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A48A7-63E1-44CF-97A2-5FC06F28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F4AC16-EB05-40F2-9A64-D1A4AC6BDAE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39F5A-15A2-4E5A-BA58-EA034E38D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019D4-CCAB-421F-9B96-41B6062C8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9CCAAD-ADD9-4C54-855F-F8906E5A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13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A5168-28ED-46DA-B8AE-DEE54F09B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ACDB0-8BCA-492D-8A01-9F8E074AF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659D0B-24E8-4463-9AE0-BAB2273B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F4AC16-EB05-40F2-9A64-D1A4AC6BDAE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9D15D9-CB7E-47C9-A2D4-E29338395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F06078-1644-424C-AFBF-19EB4D005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9CCAAD-ADD9-4C54-855F-F8906E5A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6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45E02-BC68-43CE-A77D-DC3D47DF4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2933F9-9875-478F-AFE3-F21A433B1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024E9F-9C36-44E1-9CBA-92C85AF93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F4AC16-EB05-40F2-9A64-D1A4AC6BDAE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0B57FE-F321-4BD6-9168-64B73D97A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64B3AE-66E0-468D-853D-C3B53C6B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9CCAAD-ADD9-4C54-855F-F8906E5A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5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C5FE5-CCAD-418A-9220-BCFFF7313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E4AEC8-1982-4B7E-AD7E-7754C2B8F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489657-3C9F-49C5-AABC-D39FE59E6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50224E-C059-4C29-80E6-2C791E768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F4AC16-EB05-40F2-9A64-D1A4AC6BDAE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EF9BC8-3CDB-44AF-A23A-A69670AFA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640D89-3E98-4871-A6F0-7ED64A0F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9CCAAD-ADD9-4C54-855F-F8906E5A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7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6B7B9-A126-4582-8D5C-87244FB2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272F5-70EB-41B8-9437-193415DDB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2765D5-E323-4763-B917-B4FF8E3EE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96041E-C5E4-4226-9072-DD746FE1B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2579DB-0D5E-4893-AE0C-5EBC4F23FA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909F9A-1200-4F54-B633-E61ED6CB7D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F4AC16-EB05-40F2-9A64-D1A4AC6BDAE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F99006-CD44-43AC-ADA2-C40B029A2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AD48DD-FE17-4DA7-B6D1-1AECDD5D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9CCAAD-ADD9-4C54-855F-F8906E5A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8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5A44A-39D1-4759-B4CC-01363029F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199402-9194-425E-B432-792B6E9C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F4AC16-EB05-40F2-9A64-D1A4AC6BDAE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EF29B1-9653-4230-B56C-9AA059F2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FC6F84-0BC3-404A-B0F2-49723450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9CCAAD-ADD9-4C54-855F-F8906E5A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78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022783-2C14-4192-BFFB-B3FF933C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F4AC16-EB05-40F2-9A64-D1A4AC6BDAE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8BF5C5-9E20-4F93-969E-EDE708741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D9213-FEAA-4046-AAA3-4C8CF019C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9CCAAD-ADD9-4C54-855F-F8906E5A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99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F577E-BCA2-4E48-9556-5DC769497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F7702C-718C-4144-A31F-1AB2926D8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42AE31-3EB0-4F44-B508-64D276914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2D570D-9554-44E0-897C-32EE7D09F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F4AC16-EB05-40F2-9A64-D1A4AC6BDAE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48B701-85A8-47D2-AB08-0B4149959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57BAC2-1E0D-4226-A762-78E21E41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9CCAAD-ADD9-4C54-855F-F8906E5A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22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E0648-9614-48CA-A527-75303559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A25836-F4ED-4786-88D9-FFA37257C3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E981DD-B746-45D1-B95E-058C90515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ED4060-FF6E-4554-A716-98F3C70FC8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F4AC16-EB05-40F2-9A64-D1A4AC6BDAE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0767AD-EBCE-4AEB-97C5-22F044911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5C4402-3FB1-4C75-8259-E37C7021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9CCAAD-ADD9-4C54-855F-F8906E5A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1D30457-DDC6-41F4-80FE-94F272E098B6}"/>
              </a:ext>
            </a:extLst>
          </p:cNvPr>
          <p:cNvSpPr txBox="1">
            <a:spLocks/>
          </p:cNvSpPr>
          <p:nvPr userDrawn="1"/>
        </p:nvSpPr>
        <p:spPr>
          <a:xfrm>
            <a:off x="5796880" y="6419850"/>
            <a:ext cx="598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spc="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fld id="{78B40B84-906D-4531-A4B1-4B948D705769}" type="slidenum"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lvl="0"/>
              <a:t>‹#›</a:t>
            </a:fld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19463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>
            <a:extLst>
              <a:ext uri="{FF2B5EF4-FFF2-40B4-BE49-F238E27FC236}">
                <a16:creationId xmlns:a16="http://schemas.microsoft.com/office/drawing/2014/main" id="{D7A78065-A92C-4797-A8A6-C52F345E192F}"/>
              </a:ext>
            </a:extLst>
          </p:cNvPr>
          <p:cNvSpPr txBox="1"/>
          <p:nvPr/>
        </p:nvSpPr>
        <p:spPr>
          <a:xfrm>
            <a:off x="5819895" y="1961771"/>
            <a:ext cx="6094520" cy="235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dirty="0">
                <a:solidFill>
                  <a:srgbClr val="C0621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GUI </a:t>
            </a:r>
            <a:r>
              <a:rPr lang="ko-KR" altLang="en-US" sz="5000" dirty="0">
                <a:solidFill>
                  <a:srgbClr val="C0621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프로그래밍</a:t>
            </a:r>
          </a:p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Unity</a:t>
            </a:r>
            <a:r>
              <a:rPr lang="ko-KR" altLang="en-US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와 </a:t>
            </a:r>
            <a:r>
              <a:rPr lang="en-US" altLang="ko-KR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C#</a:t>
            </a:r>
            <a:r>
              <a:rPr lang="ko-KR" altLang="en-US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을 활용한 </a:t>
            </a:r>
            <a:r>
              <a:rPr lang="en-US" altLang="ko-KR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GUI </a:t>
            </a:r>
            <a:r>
              <a:rPr lang="ko-KR" altLang="en-US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프로그래밍</a:t>
            </a:r>
            <a:endParaRPr lang="en-US" altLang="ko-KR" sz="2500" dirty="0">
              <a:solidFill>
                <a:srgbClr val="40404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응용 개발 프로젝트</a:t>
            </a:r>
            <a:endParaRPr lang="en-US" altLang="ko-KR" sz="2500" dirty="0">
              <a:solidFill>
                <a:srgbClr val="40404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3" name="그림 2" descr="텍스트, 표지판, 벡터그래픽이(가) 표시된 사진&#10;&#10;자동 생성된 설명">
            <a:extLst>
              <a:ext uri="{FF2B5EF4-FFF2-40B4-BE49-F238E27FC236}">
                <a16:creationId xmlns:a16="http://schemas.microsoft.com/office/drawing/2014/main" id="{7E29D180-F754-4863-9389-1CAAD8715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16" y="1306972"/>
            <a:ext cx="4244056" cy="42440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4AE98C-EA07-4A8F-A9EA-978D145DD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1" y="5672822"/>
            <a:ext cx="1610686" cy="586372"/>
          </a:xfrm>
          <a:prstGeom prst="rect">
            <a:avLst/>
          </a:prstGeom>
        </p:spPr>
      </p:pic>
      <p:pic>
        <p:nvPicPr>
          <p:cNvPr id="14" name="그림 13" descr="텍스트, 표지판, 벡터그래픽이(가) 표시된 사진&#10;&#10;자동 생성된 설명">
            <a:extLst>
              <a:ext uri="{FF2B5EF4-FFF2-40B4-BE49-F238E27FC236}">
                <a16:creationId xmlns:a16="http://schemas.microsoft.com/office/drawing/2014/main" id="{F2A62E0D-709D-4288-B341-911C519DE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761" y="5478549"/>
            <a:ext cx="974917" cy="97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78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51EBB6C-AAB3-449B-80A0-C15EF0367F68}"/>
              </a:ext>
            </a:extLst>
          </p:cNvPr>
          <p:cNvCxnSpPr>
            <a:cxnSpLocks/>
          </p:cNvCxnSpPr>
          <p:nvPr/>
        </p:nvCxnSpPr>
        <p:spPr>
          <a:xfrm>
            <a:off x="315548" y="6416070"/>
            <a:ext cx="11571652" cy="0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8847312-8DF0-4633-99B3-D4591CC6440F}"/>
              </a:ext>
            </a:extLst>
          </p:cNvPr>
          <p:cNvSpPr txBox="1"/>
          <p:nvPr/>
        </p:nvSpPr>
        <p:spPr>
          <a:xfrm>
            <a:off x="0" y="176564"/>
            <a:ext cx="2357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404040"/>
                </a:solidFill>
                <a:latin typeface="G마켓 산스 Bold" panose="020B0503020000020004" pitchFamily="50" charset="-127"/>
                <a:ea typeface="G마켓 산스 Bold" panose="020B0503020000020004" pitchFamily="50" charset="-127"/>
              </a:rPr>
              <a:t>실행 흐름 및 시스템 구성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E0376C4-6F0D-48EA-92F9-1AF7095D6827}"/>
              </a:ext>
            </a:extLst>
          </p:cNvPr>
          <p:cNvCxnSpPr>
            <a:cxnSpLocks/>
          </p:cNvCxnSpPr>
          <p:nvPr/>
        </p:nvCxnSpPr>
        <p:spPr>
          <a:xfrm flipV="1">
            <a:off x="2357718" y="684395"/>
            <a:ext cx="9529482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4C015E1-D140-4241-A1EB-B6D70B78B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8" y="2557036"/>
            <a:ext cx="1980000" cy="198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052C1B-06C8-4DCE-AA0E-9A021937DB1B}"/>
              </a:ext>
            </a:extLst>
          </p:cNvPr>
          <p:cNvGrpSpPr/>
          <p:nvPr/>
        </p:nvGrpSpPr>
        <p:grpSpPr>
          <a:xfrm>
            <a:off x="3050198" y="932895"/>
            <a:ext cx="8786669" cy="5204372"/>
            <a:chOff x="2882418" y="932895"/>
            <a:chExt cx="8786669" cy="520437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A54807D-687C-4D1B-82B5-093B4DA04020}"/>
                </a:ext>
              </a:extLst>
            </p:cNvPr>
            <p:cNvGrpSpPr/>
            <p:nvPr/>
          </p:nvGrpSpPr>
          <p:grpSpPr>
            <a:xfrm>
              <a:off x="2882418" y="932895"/>
              <a:ext cx="8786669" cy="360000"/>
              <a:chOff x="2622359" y="832227"/>
              <a:chExt cx="8786669" cy="36000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943EDE-AA43-4489-B60C-8DDC88F7A0F3}"/>
                  </a:ext>
                </a:extLst>
              </p:cNvPr>
              <p:cNvSpPr txBox="1"/>
              <p:nvPr/>
            </p:nvSpPr>
            <p:spPr>
              <a:xfrm>
                <a:off x="2982359" y="889116"/>
                <a:ext cx="8426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Background.cs</a:t>
                </a:r>
                <a:r>
                  <a:rPr lang="en-US" altLang="ko-KR" sz="1000" b="1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게임 배경을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Y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방향으로 스크롤하여 움직이는 느낌을 주기 위한 소스코드</a:t>
                </a: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1DC00B4-E13C-4956-ACA4-B4EA17D33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2359" y="832227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C88BB81-08FB-4732-B65A-4ECE7CBE9B36}"/>
                </a:ext>
              </a:extLst>
            </p:cNvPr>
            <p:cNvGrpSpPr/>
            <p:nvPr/>
          </p:nvGrpSpPr>
          <p:grpSpPr>
            <a:xfrm>
              <a:off x="2882418" y="1471159"/>
              <a:ext cx="8786669" cy="360000"/>
              <a:chOff x="2622359" y="832227"/>
              <a:chExt cx="8786669" cy="3600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EB59AD-1FF4-4BAE-8B0C-6B0049CD120C}"/>
                  </a:ext>
                </a:extLst>
              </p:cNvPr>
              <p:cNvSpPr txBox="1"/>
              <p:nvPr/>
            </p:nvSpPr>
            <p:spPr>
              <a:xfrm>
                <a:off x="2982359" y="889116"/>
                <a:ext cx="8426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BackScene.cs</a:t>
                </a:r>
                <a:r>
                  <a:rPr lang="en-US" altLang="ko-KR" sz="1000" b="1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’Main Menu’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버튼을 눌렀을 때 메인 화면으로 씬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(Scene)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을 전환을 위해 버튼 클릭 이벤트를 구현한 소스코드</a:t>
                </a:r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3F9821D-5C1D-4E54-B0E6-070875FBD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2359" y="832227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D21D75A-F877-4388-B907-85DAD4F17B8A}"/>
                </a:ext>
              </a:extLst>
            </p:cNvPr>
            <p:cNvGrpSpPr/>
            <p:nvPr/>
          </p:nvGrpSpPr>
          <p:grpSpPr>
            <a:xfrm>
              <a:off x="2882418" y="2009423"/>
              <a:ext cx="8786669" cy="360000"/>
              <a:chOff x="2622359" y="832227"/>
              <a:chExt cx="8786669" cy="36000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2A850C-B001-46AF-B5D5-778822FF09F7}"/>
                  </a:ext>
                </a:extLst>
              </p:cNvPr>
              <p:cNvSpPr txBox="1"/>
              <p:nvPr/>
            </p:nvSpPr>
            <p:spPr>
              <a:xfrm>
                <a:off x="2982359" y="889116"/>
                <a:ext cx="8426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BGMController.cs</a:t>
                </a:r>
                <a:r>
                  <a:rPr lang="en-US" altLang="ko-KR" sz="1000" b="1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현재 재생 중인 배경음악을 정지시키고 다른 배경음악을 재생시키기 위한 소스코드</a:t>
                </a: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61954B6-8EB7-43A9-B6D6-1931444F0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2359" y="832227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81F00AE-788C-4865-AA8A-A3DEC55DD70F}"/>
                </a:ext>
              </a:extLst>
            </p:cNvPr>
            <p:cNvGrpSpPr/>
            <p:nvPr/>
          </p:nvGrpSpPr>
          <p:grpSpPr>
            <a:xfrm>
              <a:off x="2882418" y="2547687"/>
              <a:ext cx="8786669" cy="360000"/>
              <a:chOff x="2622359" y="832227"/>
              <a:chExt cx="8786669" cy="36000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56098D-F778-406C-B38A-A8887254C14A}"/>
                  </a:ext>
                </a:extLst>
              </p:cNvPr>
              <p:cNvSpPr txBox="1"/>
              <p:nvPr/>
            </p:nvSpPr>
            <p:spPr>
              <a:xfrm>
                <a:off x="2982359" y="889116"/>
                <a:ext cx="8426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Boss.cs</a:t>
                </a:r>
                <a:r>
                  <a:rPr lang="en-US" altLang="ko-KR" sz="1000" b="1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보스에 대한 체력 관리 및 생성 위치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,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보스 처치 시 승리 화면을 보여주기 위한 소스코드</a:t>
                </a:r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C4AD7DA6-8E44-4ACB-B55A-896A20B6A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2359" y="832227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294F213-97B1-4F38-8746-76936F8E8EE2}"/>
                </a:ext>
              </a:extLst>
            </p:cNvPr>
            <p:cNvGrpSpPr/>
            <p:nvPr/>
          </p:nvGrpSpPr>
          <p:grpSpPr>
            <a:xfrm>
              <a:off x="2882418" y="3085951"/>
              <a:ext cx="8786669" cy="360000"/>
              <a:chOff x="2622359" y="832227"/>
              <a:chExt cx="8786669" cy="36000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86ABD0-C2AF-4A4A-AE0F-F8D9931A40FA}"/>
                  </a:ext>
                </a:extLst>
              </p:cNvPr>
              <p:cNvSpPr txBox="1"/>
              <p:nvPr/>
            </p:nvSpPr>
            <p:spPr>
              <a:xfrm>
                <a:off x="2982359" y="889116"/>
                <a:ext cx="8426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BossMove.cs</a:t>
                </a:r>
                <a:r>
                  <a:rPr lang="en-US" altLang="ko-KR" sz="1000" b="1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보스에 대한 움직임을 제어하기 위한 소스코드</a:t>
                </a:r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12775234-AEA8-4A42-A10E-D376E26C1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2359" y="832227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1AD209D-2FC5-4FF8-96D7-C4AE2276BC65}"/>
                </a:ext>
              </a:extLst>
            </p:cNvPr>
            <p:cNvGrpSpPr/>
            <p:nvPr/>
          </p:nvGrpSpPr>
          <p:grpSpPr>
            <a:xfrm>
              <a:off x="2882418" y="3624215"/>
              <a:ext cx="8786669" cy="360000"/>
              <a:chOff x="2622359" y="832227"/>
              <a:chExt cx="8786669" cy="36000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8D8FBF-18F4-473D-B414-8E9DE3D11282}"/>
                  </a:ext>
                </a:extLst>
              </p:cNvPr>
              <p:cNvSpPr txBox="1"/>
              <p:nvPr/>
            </p:nvSpPr>
            <p:spPr>
              <a:xfrm>
                <a:off x="2982359" y="889116"/>
                <a:ext cx="8426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Bullet.cs</a:t>
                </a:r>
                <a:r>
                  <a:rPr lang="en-US" altLang="ko-KR" sz="1000" b="1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플레이어가 발사하는 발사체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(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미사일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)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의 움직임 제어와 충돌 시 점수를 획득할 수 있도록 구현하기 위한 소스코드</a:t>
                </a: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8147FEF3-0E33-4D64-84D2-58BA65D53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2359" y="832227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C5B6A257-05A6-4030-BF1D-E084D516AA8B}"/>
                </a:ext>
              </a:extLst>
            </p:cNvPr>
            <p:cNvGrpSpPr/>
            <p:nvPr/>
          </p:nvGrpSpPr>
          <p:grpSpPr>
            <a:xfrm>
              <a:off x="2882418" y="4162479"/>
              <a:ext cx="8786669" cy="360000"/>
              <a:chOff x="2622359" y="832227"/>
              <a:chExt cx="8786669" cy="36000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61D16A-08F4-4099-9E0E-F25BD4312C27}"/>
                  </a:ext>
                </a:extLst>
              </p:cNvPr>
              <p:cNvSpPr txBox="1"/>
              <p:nvPr/>
            </p:nvSpPr>
            <p:spPr>
              <a:xfrm>
                <a:off x="2982359" y="889116"/>
                <a:ext cx="8426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ChangeScene.cs</a:t>
                </a:r>
                <a:r>
                  <a:rPr lang="en-US" altLang="ko-KR" sz="1000" b="1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4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가지의 버튼을 눌렀을 때 해당 화면으로 씬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(Scene)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전환을 위해 버튼 클릭 이벤트를 구현한 소스코드</a:t>
                </a:r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734EDC0E-DB25-46D7-AF3A-FC7FAD99A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2359" y="832227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FABCE70-A9F2-4ABE-A4C7-49BD5277E01D}"/>
                </a:ext>
              </a:extLst>
            </p:cNvPr>
            <p:cNvGrpSpPr/>
            <p:nvPr/>
          </p:nvGrpSpPr>
          <p:grpSpPr>
            <a:xfrm>
              <a:off x="2882418" y="4700743"/>
              <a:ext cx="8786669" cy="360000"/>
              <a:chOff x="2622359" y="832227"/>
              <a:chExt cx="8786669" cy="36000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BC4130F-7D7C-49F4-84A5-EB6963F6067E}"/>
                  </a:ext>
                </a:extLst>
              </p:cNvPr>
              <p:cNvSpPr txBox="1"/>
              <p:nvPr/>
            </p:nvSpPr>
            <p:spPr>
              <a:xfrm>
                <a:off x="2982359" y="889116"/>
                <a:ext cx="8426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DestroyZone.cs</a:t>
                </a:r>
                <a:r>
                  <a:rPr lang="en-US" altLang="ko-KR" sz="1000" b="1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화면 밖으로 객체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(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오브젝트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)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가 이동할 시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,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파괴될 수 있도록 하기 위해 충돌 감지 이벤트를 구현한  소스코드 </a:t>
                </a: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78BA7B8-7A09-43B9-981E-5248047A7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2359" y="832227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9F6DDD6-A698-47C2-ABE9-F9F9EF3FD498}"/>
                </a:ext>
              </a:extLst>
            </p:cNvPr>
            <p:cNvGrpSpPr/>
            <p:nvPr/>
          </p:nvGrpSpPr>
          <p:grpSpPr>
            <a:xfrm>
              <a:off x="2882418" y="5239007"/>
              <a:ext cx="8786669" cy="360000"/>
              <a:chOff x="2622359" y="832227"/>
              <a:chExt cx="8786669" cy="36000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004AEC0-0A8B-4E6E-81CD-0051B92F797E}"/>
                  </a:ext>
                </a:extLst>
              </p:cNvPr>
              <p:cNvSpPr txBox="1"/>
              <p:nvPr/>
            </p:nvSpPr>
            <p:spPr>
              <a:xfrm>
                <a:off x="2982359" y="889116"/>
                <a:ext cx="8426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Enemy.cs</a:t>
                </a:r>
                <a:r>
                  <a:rPr lang="en-US" altLang="ko-KR" sz="1000" b="1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적의 생성 및 확률적 다양한 움직임을 제어하도록 하며 충돌 감지 이벤트를 구현한 소스코드</a:t>
                </a:r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99CA41A0-6EAE-483F-9883-1C899ABB2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2359" y="832227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833E182-29A6-4BAB-A9C0-464EA7953382}"/>
                </a:ext>
              </a:extLst>
            </p:cNvPr>
            <p:cNvGrpSpPr/>
            <p:nvPr/>
          </p:nvGrpSpPr>
          <p:grpSpPr>
            <a:xfrm>
              <a:off x="2882418" y="5777267"/>
              <a:ext cx="8786668" cy="360000"/>
              <a:chOff x="2622359" y="832227"/>
              <a:chExt cx="8786668" cy="36000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3B2C07-AF36-4D07-AF75-131422E6839F}"/>
                  </a:ext>
                </a:extLst>
              </p:cNvPr>
              <p:cNvSpPr txBox="1"/>
              <p:nvPr/>
            </p:nvSpPr>
            <p:spPr>
              <a:xfrm>
                <a:off x="2982358" y="889116"/>
                <a:ext cx="8426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EnemyManager.cs</a:t>
                </a:r>
                <a:r>
                  <a:rPr lang="en-US" altLang="ko-KR" sz="1000" b="1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일정 시간마다 적 생성 및 다양한 오브젝트의 활성화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/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비활성화를 제어하기 위한 소스코드 </a:t>
                </a:r>
              </a:p>
            </p:txBody>
          </p: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4D7E91C4-CB9D-4A04-99FD-44F359C43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2359" y="832227"/>
                <a:ext cx="360000" cy="36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4038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51EBB6C-AAB3-449B-80A0-C15EF0367F68}"/>
              </a:ext>
            </a:extLst>
          </p:cNvPr>
          <p:cNvCxnSpPr>
            <a:cxnSpLocks/>
          </p:cNvCxnSpPr>
          <p:nvPr/>
        </p:nvCxnSpPr>
        <p:spPr>
          <a:xfrm>
            <a:off x="315548" y="6416070"/>
            <a:ext cx="11571652" cy="0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8847312-8DF0-4633-99B3-D4591CC6440F}"/>
              </a:ext>
            </a:extLst>
          </p:cNvPr>
          <p:cNvSpPr txBox="1"/>
          <p:nvPr/>
        </p:nvSpPr>
        <p:spPr>
          <a:xfrm>
            <a:off x="0" y="176564"/>
            <a:ext cx="2357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404040"/>
                </a:solidFill>
                <a:latin typeface="G마켓 산스 Bold" panose="020B0503020000020004" pitchFamily="50" charset="-127"/>
                <a:ea typeface="G마켓 산스 Bold" panose="020B0503020000020004" pitchFamily="50" charset="-127"/>
              </a:rPr>
              <a:t>실행 흐름 및 시스템 구성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E0376C4-6F0D-48EA-92F9-1AF7095D6827}"/>
              </a:ext>
            </a:extLst>
          </p:cNvPr>
          <p:cNvCxnSpPr>
            <a:cxnSpLocks/>
          </p:cNvCxnSpPr>
          <p:nvPr/>
        </p:nvCxnSpPr>
        <p:spPr>
          <a:xfrm flipV="1">
            <a:off x="2357718" y="684395"/>
            <a:ext cx="9529482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4C015E1-D140-4241-A1EB-B6D70B78B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8" y="2557036"/>
            <a:ext cx="1980000" cy="1980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19DFFAA-E484-4DD3-A529-AEB7EAE541DD}"/>
              </a:ext>
            </a:extLst>
          </p:cNvPr>
          <p:cNvGrpSpPr/>
          <p:nvPr/>
        </p:nvGrpSpPr>
        <p:grpSpPr>
          <a:xfrm>
            <a:off x="3050198" y="934924"/>
            <a:ext cx="8786669" cy="5202343"/>
            <a:chOff x="2882418" y="934924"/>
            <a:chExt cx="8786669" cy="520234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C88BB81-08FB-4732-B65A-4ECE7CBE9B36}"/>
                </a:ext>
              </a:extLst>
            </p:cNvPr>
            <p:cNvGrpSpPr/>
            <p:nvPr/>
          </p:nvGrpSpPr>
          <p:grpSpPr>
            <a:xfrm>
              <a:off x="2882418" y="1471159"/>
              <a:ext cx="8786669" cy="360000"/>
              <a:chOff x="2622359" y="832227"/>
              <a:chExt cx="8786669" cy="3600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EB59AD-1FF4-4BAE-8B0C-6B0049CD120C}"/>
                  </a:ext>
                </a:extLst>
              </p:cNvPr>
              <p:cNvSpPr txBox="1"/>
              <p:nvPr/>
            </p:nvSpPr>
            <p:spPr>
              <a:xfrm>
                <a:off x="2982359" y="889116"/>
                <a:ext cx="8426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PlayerFire.cs</a:t>
                </a:r>
                <a:r>
                  <a:rPr lang="en-US" altLang="ko-KR" sz="1000" b="1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플레이어가 마우스 왼쪽버튼 클릭 시 발사체 생성 및 발사체가 플레이어 위치로 이동하도록 구현한 이벤트 소스코드</a:t>
                </a:r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3F9821D-5C1D-4E54-B0E6-070875FBD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2359" y="832227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D21D75A-F877-4388-B907-85DAD4F17B8A}"/>
                </a:ext>
              </a:extLst>
            </p:cNvPr>
            <p:cNvGrpSpPr/>
            <p:nvPr/>
          </p:nvGrpSpPr>
          <p:grpSpPr>
            <a:xfrm>
              <a:off x="2882418" y="2009423"/>
              <a:ext cx="8786669" cy="360000"/>
              <a:chOff x="2622359" y="832227"/>
              <a:chExt cx="8786669" cy="36000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2A850C-B001-46AF-B5D5-778822FF09F7}"/>
                  </a:ext>
                </a:extLst>
              </p:cNvPr>
              <p:cNvSpPr txBox="1"/>
              <p:nvPr/>
            </p:nvSpPr>
            <p:spPr>
              <a:xfrm>
                <a:off x="2982359" y="889116"/>
                <a:ext cx="8426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PlayerMove.cs</a:t>
                </a:r>
                <a:r>
                  <a:rPr lang="en-US" altLang="ko-KR" sz="1000" b="1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방향키를 통해 플레이어의 움직임을 제어하기 위한 소스코드 </a:t>
                </a: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61954B6-8EB7-43A9-B6D6-1931444F0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2359" y="832227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81F00AE-788C-4865-AA8A-A3DEC55DD70F}"/>
                </a:ext>
              </a:extLst>
            </p:cNvPr>
            <p:cNvGrpSpPr/>
            <p:nvPr/>
          </p:nvGrpSpPr>
          <p:grpSpPr>
            <a:xfrm>
              <a:off x="2882418" y="2547687"/>
              <a:ext cx="8786669" cy="360000"/>
              <a:chOff x="2622359" y="832227"/>
              <a:chExt cx="8786669" cy="36000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56098D-F778-406C-B38A-A8887254C14A}"/>
                  </a:ext>
                </a:extLst>
              </p:cNvPr>
              <p:cNvSpPr txBox="1"/>
              <p:nvPr/>
            </p:nvSpPr>
            <p:spPr>
              <a:xfrm>
                <a:off x="2982359" y="889116"/>
                <a:ext cx="8426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PlayerState.cs</a:t>
                </a:r>
                <a:r>
                  <a:rPr lang="en-US" altLang="ko-KR" sz="1000" b="1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플레이어의 체력 제어 및 체력이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0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인 경우의 패배 화면 출력을 위한 소스코드</a:t>
                </a:r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C4AD7DA6-8E44-4ACB-B55A-896A20B6A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2359" y="832227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294F213-97B1-4F38-8746-76936F8E8EE2}"/>
                </a:ext>
              </a:extLst>
            </p:cNvPr>
            <p:cNvGrpSpPr/>
            <p:nvPr/>
          </p:nvGrpSpPr>
          <p:grpSpPr>
            <a:xfrm>
              <a:off x="2882418" y="3085951"/>
              <a:ext cx="8786669" cy="360000"/>
              <a:chOff x="2622359" y="832227"/>
              <a:chExt cx="8786669" cy="36000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86ABD0-C2AF-4A4A-AE0F-F8D9931A40FA}"/>
                  </a:ext>
                </a:extLst>
              </p:cNvPr>
              <p:cNvSpPr txBox="1"/>
              <p:nvPr/>
            </p:nvSpPr>
            <p:spPr>
              <a:xfrm>
                <a:off x="2982359" y="889116"/>
                <a:ext cx="8426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ScoreRenew.cs</a:t>
                </a:r>
                <a:r>
                  <a:rPr lang="en-US" altLang="ko-KR" sz="1000" b="1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플레이한 스코어를 리더보드 상에 높은 점수별로 갱신 되도록 하기 위해 만든 소스코드</a:t>
                </a:r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12775234-AEA8-4A42-A10E-D376E26C1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2359" y="832227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1AD209D-2FC5-4FF8-96D7-C4AE2276BC65}"/>
                </a:ext>
              </a:extLst>
            </p:cNvPr>
            <p:cNvGrpSpPr/>
            <p:nvPr/>
          </p:nvGrpSpPr>
          <p:grpSpPr>
            <a:xfrm>
              <a:off x="2882418" y="3624215"/>
              <a:ext cx="8786669" cy="360000"/>
              <a:chOff x="2622359" y="832227"/>
              <a:chExt cx="8786669" cy="36000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8D8FBF-18F4-473D-B414-8E9DE3D11282}"/>
                  </a:ext>
                </a:extLst>
              </p:cNvPr>
              <p:cNvSpPr txBox="1"/>
              <p:nvPr/>
            </p:nvSpPr>
            <p:spPr>
              <a:xfrm>
                <a:off x="2982359" y="889116"/>
                <a:ext cx="8426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ScoreSort.cs</a:t>
                </a:r>
                <a:r>
                  <a:rPr lang="en-US" altLang="ko-KR" sz="1000" b="1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플레이한 스코어를 주기적으로 내림차순으로 정렬해주기 위한 소스코드</a:t>
                </a: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8147FEF3-0E33-4D64-84D2-58BA65D53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2359" y="832227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C5B6A257-05A6-4030-BF1D-E084D516AA8B}"/>
                </a:ext>
              </a:extLst>
            </p:cNvPr>
            <p:cNvGrpSpPr/>
            <p:nvPr/>
          </p:nvGrpSpPr>
          <p:grpSpPr>
            <a:xfrm>
              <a:off x="2882418" y="4162479"/>
              <a:ext cx="8786669" cy="360000"/>
              <a:chOff x="2622359" y="832227"/>
              <a:chExt cx="8786669" cy="36000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61D16A-08F4-4099-9E0E-F25BD4312C27}"/>
                  </a:ext>
                </a:extLst>
              </p:cNvPr>
              <p:cNvSpPr txBox="1"/>
              <p:nvPr/>
            </p:nvSpPr>
            <p:spPr>
              <a:xfrm>
                <a:off x="2982359" y="889116"/>
                <a:ext cx="8426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StageData.cs</a:t>
                </a:r>
                <a:r>
                  <a:rPr lang="en-US" altLang="ko-KR" sz="1000" b="1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플레이어가 화면 상에서 지정된 범위 내에서만 움직일 수 있게 구현한 소스코드 </a:t>
                </a:r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734EDC0E-DB25-46D7-AF3A-FC7FAD99A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2359" y="832227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FABCE70-A9F2-4ABE-A4C7-49BD5277E01D}"/>
                </a:ext>
              </a:extLst>
            </p:cNvPr>
            <p:cNvGrpSpPr/>
            <p:nvPr/>
          </p:nvGrpSpPr>
          <p:grpSpPr>
            <a:xfrm>
              <a:off x="2882418" y="4700743"/>
              <a:ext cx="8786669" cy="360000"/>
              <a:chOff x="2622359" y="832227"/>
              <a:chExt cx="8786669" cy="36000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BC4130F-7D7C-49F4-84A5-EB6963F6067E}"/>
                  </a:ext>
                </a:extLst>
              </p:cNvPr>
              <p:cNvSpPr txBox="1"/>
              <p:nvPr/>
            </p:nvSpPr>
            <p:spPr>
              <a:xfrm>
                <a:off x="2982359" y="889116"/>
                <a:ext cx="8426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TMPColorDefeat.cs</a:t>
                </a:r>
                <a:r>
                  <a:rPr lang="en-US" altLang="ko-KR" sz="1000" b="1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플레이어가 사망했을 때 나오는 패배 텍스트에 깜빡이는 효과를 주기 위해 만든  </a:t>
                </a:r>
                <a:r>
                  <a:rPr lang="en-US" altLang="ko-KR" sz="1000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ColorLerp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이벤트 소스코드</a:t>
                </a: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178BA7B8-7A09-43B9-981E-5248047A7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2359" y="832227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9F6DDD6-A698-47C2-ABE9-F9F9EF3FD498}"/>
                </a:ext>
              </a:extLst>
            </p:cNvPr>
            <p:cNvGrpSpPr/>
            <p:nvPr/>
          </p:nvGrpSpPr>
          <p:grpSpPr>
            <a:xfrm>
              <a:off x="2882418" y="5239007"/>
              <a:ext cx="8786669" cy="360000"/>
              <a:chOff x="2622359" y="832227"/>
              <a:chExt cx="8786669" cy="36000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004AEC0-0A8B-4E6E-81CD-0051B92F797E}"/>
                  </a:ext>
                </a:extLst>
              </p:cNvPr>
              <p:cNvSpPr txBox="1"/>
              <p:nvPr/>
            </p:nvSpPr>
            <p:spPr>
              <a:xfrm>
                <a:off x="2982359" y="889116"/>
                <a:ext cx="8426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TMPColorVictory.cs</a:t>
                </a:r>
                <a:r>
                  <a:rPr lang="en-US" altLang="ko-KR" sz="1000" b="1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플레이어가 승리했을 때 나오는 승리 텍스트에 깜빡이는 효과를 주기 위해 만든  </a:t>
                </a:r>
                <a:r>
                  <a:rPr lang="en-US" altLang="ko-KR" sz="1000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ColorLerp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이벤트 소스코드</a:t>
                </a:r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99CA41A0-6EAE-483F-9883-1C899ABB2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2359" y="832227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A353E79-11F1-4F9B-883A-89998DB42728}"/>
                </a:ext>
              </a:extLst>
            </p:cNvPr>
            <p:cNvGrpSpPr/>
            <p:nvPr/>
          </p:nvGrpSpPr>
          <p:grpSpPr>
            <a:xfrm>
              <a:off x="2882418" y="934924"/>
              <a:ext cx="8786668" cy="360000"/>
              <a:chOff x="2622359" y="832227"/>
              <a:chExt cx="8786668" cy="36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D0B7250-5F68-4E95-8B27-5A661AACDB2A}"/>
                  </a:ext>
                </a:extLst>
              </p:cNvPr>
              <p:cNvSpPr txBox="1"/>
              <p:nvPr/>
            </p:nvSpPr>
            <p:spPr>
              <a:xfrm>
                <a:off x="2982358" y="889116"/>
                <a:ext cx="8426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FadeScript.cs</a:t>
                </a:r>
                <a:r>
                  <a:rPr lang="en-US" altLang="ko-KR" sz="1000" b="1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화면의 자연스러운 전환 느낌을 주기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위해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Fade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효과를 주는 이벤트 소스코드</a:t>
                </a: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5F28CCA-61E5-48B7-8A74-6B0A1BCC7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2359" y="832227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64205F1-1172-48D1-A742-558B01E33635}"/>
                </a:ext>
              </a:extLst>
            </p:cNvPr>
            <p:cNvGrpSpPr/>
            <p:nvPr/>
          </p:nvGrpSpPr>
          <p:grpSpPr>
            <a:xfrm>
              <a:off x="2882418" y="5777267"/>
              <a:ext cx="8786668" cy="360000"/>
              <a:chOff x="2622359" y="832227"/>
              <a:chExt cx="8786668" cy="360000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820EF4D-B188-4010-9676-F7F3CBF5384A}"/>
                  </a:ext>
                </a:extLst>
              </p:cNvPr>
              <p:cNvSpPr txBox="1"/>
              <p:nvPr/>
            </p:nvSpPr>
            <p:spPr>
              <a:xfrm>
                <a:off x="2982358" y="889116"/>
                <a:ext cx="842666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TMPColorWarning.cs</a:t>
                </a:r>
                <a:r>
                  <a:rPr lang="en-US" altLang="ko-KR" sz="1000" b="1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보스가 출현하기 직전에 경고 텍스트에 깜빡이는 효과를 주기 위해 만든  </a:t>
                </a:r>
                <a:r>
                  <a:rPr lang="en-US" altLang="ko-KR" sz="1000" dirty="0" err="1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ColorLerp</a:t>
                </a:r>
                <a:r>
                  <a:rPr lang="en-US" altLang="ko-KR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이벤트 소스코드</a:t>
                </a:r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163DDF42-9DDC-48ED-AE86-E0C736DCF2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2359" y="832227"/>
                <a:ext cx="360000" cy="36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8416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B427A96-68C8-48EE-B565-84BD302E6E34}"/>
              </a:ext>
            </a:extLst>
          </p:cNvPr>
          <p:cNvSpPr txBox="1"/>
          <p:nvPr/>
        </p:nvSpPr>
        <p:spPr>
          <a:xfrm>
            <a:off x="4333341" y="3036585"/>
            <a:ext cx="352532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621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04. </a:t>
            </a:r>
            <a:r>
              <a:rPr lang="ko-KR" altLang="en-US" sz="4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621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실행</a:t>
            </a:r>
            <a:r>
              <a:rPr lang="ko-KR" altLang="en-US" sz="4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4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</a:t>
            </a:r>
            <a:endParaRPr lang="en-US" altLang="ko-KR" sz="45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DEB316F-F257-414E-9ECD-AE80E7EC1182}"/>
              </a:ext>
            </a:extLst>
          </p:cNvPr>
          <p:cNvGrpSpPr/>
          <p:nvPr/>
        </p:nvGrpSpPr>
        <p:grpSpPr>
          <a:xfrm>
            <a:off x="2760358" y="1761182"/>
            <a:ext cx="6671284" cy="435853"/>
            <a:chOff x="2760358" y="2175232"/>
            <a:chExt cx="6671284" cy="43585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61B3295-F33A-41DC-B40F-702CBE0C2034}"/>
                </a:ext>
              </a:extLst>
            </p:cNvPr>
            <p:cNvSpPr/>
            <p:nvPr/>
          </p:nvSpPr>
          <p:spPr>
            <a:xfrm>
              <a:off x="2760358" y="2190532"/>
              <a:ext cx="76200" cy="420553"/>
            </a:xfrm>
            <a:prstGeom prst="rect">
              <a:avLst/>
            </a:prstGeom>
            <a:solidFill>
              <a:srgbClr val="C06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F59CD26-F041-4D7C-BC8E-52972D99FD29}"/>
                </a:ext>
              </a:extLst>
            </p:cNvPr>
            <p:cNvSpPr/>
            <p:nvPr/>
          </p:nvSpPr>
          <p:spPr>
            <a:xfrm>
              <a:off x="9355442" y="2175232"/>
              <a:ext cx="76200" cy="420553"/>
            </a:xfrm>
            <a:prstGeom prst="rect">
              <a:avLst/>
            </a:prstGeom>
            <a:solidFill>
              <a:srgbClr val="C06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60C86D2-C17D-4A57-870F-80946100FEBF}"/>
                </a:ext>
              </a:extLst>
            </p:cNvPr>
            <p:cNvSpPr/>
            <p:nvPr/>
          </p:nvSpPr>
          <p:spPr>
            <a:xfrm rot="5400000">
              <a:off x="6057900" y="-1122309"/>
              <a:ext cx="76200" cy="6671283"/>
            </a:xfrm>
            <a:prstGeom prst="rect">
              <a:avLst/>
            </a:prstGeom>
            <a:solidFill>
              <a:srgbClr val="C06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D3B5D3-C156-4A95-A62D-D7FA298D89BF}"/>
              </a:ext>
            </a:extLst>
          </p:cNvPr>
          <p:cNvSpPr/>
          <p:nvPr/>
        </p:nvSpPr>
        <p:spPr>
          <a:xfrm flipV="1">
            <a:off x="2760358" y="4660966"/>
            <a:ext cx="76200" cy="4205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335534-B5E5-4A35-90BC-3A1E33F4A29C}"/>
              </a:ext>
            </a:extLst>
          </p:cNvPr>
          <p:cNvSpPr/>
          <p:nvPr/>
        </p:nvSpPr>
        <p:spPr>
          <a:xfrm flipV="1">
            <a:off x="9355442" y="4676266"/>
            <a:ext cx="76200" cy="4205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5A4489-1730-4ABB-B0BD-3E72AF9B6612}"/>
              </a:ext>
            </a:extLst>
          </p:cNvPr>
          <p:cNvSpPr/>
          <p:nvPr/>
        </p:nvSpPr>
        <p:spPr>
          <a:xfrm rot="16200000" flipV="1">
            <a:off x="6057900" y="1723077"/>
            <a:ext cx="76200" cy="667128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10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ECD1F60-BA6F-48D6-B9B5-56DCDBC07BA0}"/>
              </a:ext>
            </a:extLst>
          </p:cNvPr>
          <p:cNvSpPr txBox="1"/>
          <p:nvPr/>
        </p:nvSpPr>
        <p:spPr>
          <a:xfrm>
            <a:off x="0" y="176564"/>
            <a:ext cx="2070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404040"/>
                </a:solidFill>
                <a:latin typeface="G마켓 산스 Bold" panose="020B0503020000020004" pitchFamily="50" charset="-127"/>
                <a:ea typeface="G마켓 산스 Bold" panose="020B0503020000020004" pitchFamily="50" charset="-127"/>
              </a:rPr>
              <a:t>실행 결과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05D9C34-AF9B-4A31-8F1D-4A78100DC84B}"/>
              </a:ext>
            </a:extLst>
          </p:cNvPr>
          <p:cNvCxnSpPr>
            <a:cxnSpLocks/>
          </p:cNvCxnSpPr>
          <p:nvPr/>
        </p:nvCxnSpPr>
        <p:spPr>
          <a:xfrm>
            <a:off x="2070135" y="453563"/>
            <a:ext cx="9719788" cy="310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51EBB6C-AAB3-449B-80A0-C15EF0367F68}"/>
              </a:ext>
            </a:extLst>
          </p:cNvPr>
          <p:cNvCxnSpPr>
            <a:cxnSpLocks/>
          </p:cNvCxnSpPr>
          <p:nvPr/>
        </p:nvCxnSpPr>
        <p:spPr>
          <a:xfrm>
            <a:off x="315548" y="6416070"/>
            <a:ext cx="115716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8BA3D01-875F-40BF-B5F8-8D2D09C1F905}"/>
              </a:ext>
            </a:extLst>
          </p:cNvPr>
          <p:cNvGrpSpPr/>
          <p:nvPr/>
        </p:nvGrpSpPr>
        <p:grpSpPr>
          <a:xfrm>
            <a:off x="4054289" y="1180510"/>
            <a:ext cx="5751479" cy="4237025"/>
            <a:chOff x="4373813" y="1238746"/>
            <a:chExt cx="5751479" cy="423702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522150-098E-4F62-9B9F-D795C7E36624}"/>
                </a:ext>
              </a:extLst>
            </p:cNvPr>
            <p:cNvSpPr txBox="1"/>
            <p:nvPr/>
          </p:nvSpPr>
          <p:spPr>
            <a:xfrm>
              <a:off x="6153390" y="1238746"/>
              <a:ext cx="219232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rgbClr val="40404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1.</a:t>
              </a:r>
              <a:r>
                <a:rPr lang="ko-KR" altLang="en-US" sz="2500" dirty="0">
                  <a:solidFill>
                    <a:srgbClr val="40404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 </a:t>
              </a:r>
              <a:r>
                <a:rPr lang="ko-KR" altLang="en-US" sz="2500" dirty="0" err="1">
                  <a:solidFill>
                    <a:srgbClr val="40404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인트로</a:t>
              </a:r>
              <a:r>
                <a:rPr lang="ko-KR" altLang="en-US" sz="2500" dirty="0">
                  <a:solidFill>
                    <a:srgbClr val="40404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 화면</a:t>
              </a:r>
            </a:p>
          </p:txBody>
        </p:sp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F5F038D8-D428-4767-A161-1FC47F00A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3813" y="2235771"/>
              <a:ext cx="5751479" cy="3240000"/>
            </a:xfrm>
            <a:prstGeom prst="rect">
              <a:avLst/>
            </a:prstGeom>
          </p:spPr>
        </p:pic>
      </p:grpSp>
      <p:pic>
        <p:nvPicPr>
          <p:cNvPr id="11" name="그림 10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5FDCBC32-F8DD-4168-8497-E0C31F411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2" y="2460353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44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ECD1F60-BA6F-48D6-B9B5-56DCDBC07BA0}"/>
              </a:ext>
            </a:extLst>
          </p:cNvPr>
          <p:cNvSpPr txBox="1"/>
          <p:nvPr/>
        </p:nvSpPr>
        <p:spPr>
          <a:xfrm>
            <a:off x="0" y="176564"/>
            <a:ext cx="2070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404040"/>
                </a:solidFill>
                <a:latin typeface="G마켓 산스 Bold" panose="020B0503020000020004" pitchFamily="50" charset="-127"/>
                <a:ea typeface="G마켓 산스 Bold" panose="020B0503020000020004" pitchFamily="50" charset="-127"/>
              </a:rPr>
              <a:t>실행 결과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05D9C34-AF9B-4A31-8F1D-4A78100DC84B}"/>
              </a:ext>
            </a:extLst>
          </p:cNvPr>
          <p:cNvCxnSpPr>
            <a:cxnSpLocks/>
          </p:cNvCxnSpPr>
          <p:nvPr/>
        </p:nvCxnSpPr>
        <p:spPr>
          <a:xfrm>
            <a:off x="2070135" y="453563"/>
            <a:ext cx="9719788" cy="310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51EBB6C-AAB3-449B-80A0-C15EF0367F68}"/>
              </a:ext>
            </a:extLst>
          </p:cNvPr>
          <p:cNvCxnSpPr>
            <a:cxnSpLocks/>
          </p:cNvCxnSpPr>
          <p:nvPr/>
        </p:nvCxnSpPr>
        <p:spPr>
          <a:xfrm>
            <a:off x="315548" y="6416070"/>
            <a:ext cx="115716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522150-098E-4F62-9B9F-D795C7E36624}"/>
              </a:ext>
            </a:extLst>
          </p:cNvPr>
          <p:cNvSpPr txBox="1"/>
          <p:nvPr/>
        </p:nvSpPr>
        <p:spPr>
          <a:xfrm>
            <a:off x="5631493" y="1179000"/>
            <a:ext cx="25970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r>
              <a:rPr lang="en-US" altLang="ko-KR" sz="250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r>
              <a:rPr lang="ko-KR" altLang="en-US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게임 메인 화면</a:t>
            </a:r>
          </a:p>
        </p:txBody>
      </p:sp>
      <p:pic>
        <p:nvPicPr>
          <p:cNvPr id="11" name="그림 10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5FDCBC32-F8DD-4168-8497-E0C31F411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2" y="2460353"/>
            <a:ext cx="1980000" cy="1980000"/>
          </a:xfrm>
          <a:prstGeom prst="rect">
            <a:avLst/>
          </a:prstGeom>
        </p:spPr>
      </p:pic>
      <p:pic>
        <p:nvPicPr>
          <p:cNvPr id="9" name="그림 8" descr="텍스트, 잔디이(가) 표시된 사진&#10;&#10;자동 생성된 설명">
            <a:extLst>
              <a:ext uri="{FF2B5EF4-FFF2-40B4-BE49-F238E27FC236}">
                <a16:creationId xmlns:a16="http://schemas.microsoft.com/office/drawing/2014/main" id="{07A9218B-8AED-43C2-BB4E-417A2B5EA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289" y="2177535"/>
            <a:ext cx="575147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08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ECD1F60-BA6F-48D6-B9B5-56DCDBC07BA0}"/>
              </a:ext>
            </a:extLst>
          </p:cNvPr>
          <p:cNvSpPr txBox="1"/>
          <p:nvPr/>
        </p:nvSpPr>
        <p:spPr>
          <a:xfrm>
            <a:off x="0" y="176564"/>
            <a:ext cx="2070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404040"/>
                </a:solidFill>
                <a:latin typeface="G마켓 산스 Bold" panose="020B0503020000020004" pitchFamily="50" charset="-127"/>
                <a:ea typeface="G마켓 산스 Bold" panose="020B0503020000020004" pitchFamily="50" charset="-127"/>
              </a:rPr>
              <a:t>실행 결과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05D9C34-AF9B-4A31-8F1D-4A78100DC84B}"/>
              </a:ext>
            </a:extLst>
          </p:cNvPr>
          <p:cNvCxnSpPr>
            <a:cxnSpLocks/>
          </p:cNvCxnSpPr>
          <p:nvPr/>
        </p:nvCxnSpPr>
        <p:spPr>
          <a:xfrm>
            <a:off x="2070135" y="453563"/>
            <a:ext cx="9719788" cy="310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51EBB6C-AAB3-449B-80A0-C15EF0367F68}"/>
              </a:ext>
            </a:extLst>
          </p:cNvPr>
          <p:cNvCxnSpPr>
            <a:cxnSpLocks/>
          </p:cNvCxnSpPr>
          <p:nvPr/>
        </p:nvCxnSpPr>
        <p:spPr>
          <a:xfrm>
            <a:off x="315548" y="6416070"/>
            <a:ext cx="115716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522150-098E-4F62-9B9F-D795C7E36624}"/>
              </a:ext>
            </a:extLst>
          </p:cNvPr>
          <p:cNvSpPr txBox="1"/>
          <p:nvPr/>
        </p:nvSpPr>
        <p:spPr>
          <a:xfrm>
            <a:off x="5677114" y="1180777"/>
            <a:ext cx="25058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3.</a:t>
            </a:r>
            <a:r>
              <a:rPr lang="ko-KR" altLang="en-US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리더보드 화면</a:t>
            </a:r>
          </a:p>
        </p:txBody>
      </p:sp>
      <p:pic>
        <p:nvPicPr>
          <p:cNvPr id="11" name="그림 10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5FDCBC32-F8DD-4168-8497-E0C31F411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2" y="2460353"/>
            <a:ext cx="1980000" cy="1980000"/>
          </a:xfrm>
          <a:prstGeom prst="rect">
            <a:avLst/>
          </a:prstGeom>
        </p:spPr>
      </p:pic>
      <p:pic>
        <p:nvPicPr>
          <p:cNvPr id="10" name="그림 9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CC0DBE2-A05B-45BA-9060-BB186B7BE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006" y="2174229"/>
            <a:ext cx="577604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78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ECD1F60-BA6F-48D6-B9B5-56DCDBC07BA0}"/>
              </a:ext>
            </a:extLst>
          </p:cNvPr>
          <p:cNvSpPr txBox="1"/>
          <p:nvPr/>
        </p:nvSpPr>
        <p:spPr>
          <a:xfrm>
            <a:off x="0" y="176564"/>
            <a:ext cx="2070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404040"/>
                </a:solidFill>
                <a:latin typeface="G마켓 산스 Bold" panose="020B0503020000020004" pitchFamily="50" charset="-127"/>
                <a:ea typeface="G마켓 산스 Bold" panose="020B0503020000020004" pitchFamily="50" charset="-127"/>
              </a:rPr>
              <a:t>실행 결과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05D9C34-AF9B-4A31-8F1D-4A78100DC84B}"/>
              </a:ext>
            </a:extLst>
          </p:cNvPr>
          <p:cNvCxnSpPr>
            <a:cxnSpLocks/>
          </p:cNvCxnSpPr>
          <p:nvPr/>
        </p:nvCxnSpPr>
        <p:spPr>
          <a:xfrm>
            <a:off x="2070135" y="453563"/>
            <a:ext cx="9719788" cy="310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51EBB6C-AAB3-449B-80A0-C15EF0367F68}"/>
              </a:ext>
            </a:extLst>
          </p:cNvPr>
          <p:cNvCxnSpPr>
            <a:cxnSpLocks/>
          </p:cNvCxnSpPr>
          <p:nvPr/>
        </p:nvCxnSpPr>
        <p:spPr>
          <a:xfrm>
            <a:off x="315548" y="6416070"/>
            <a:ext cx="115716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522150-098E-4F62-9B9F-D795C7E36624}"/>
              </a:ext>
            </a:extLst>
          </p:cNvPr>
          <p:cNvSpPr txBox="1"/>
          <p:nvPr/>
        </p:nvSpPr>
        <p:spPr>
          <a:xfrm>
            <a:off x="5825760" y="1205244"/>
            <a:ext cx="22085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4.</a:t>
            </a:r>
            <a:r>
              <a:rPr lang="ko-KR" altLang="en-US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도움말 화면</a:t>
            </a:r>
          </a:p>
        </p:txBody>
      </p:sp>
      <p:pic>
        <p:nvPicPr>
          <p:cNvPr id="11" name="그림 10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5FDCBC32-F8DD-4168-8497-E0C31F411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2" y="2460353"/>
            <a:ext cx="1980000" cy="198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BBC05E-3C1D-4389-9591-4447A7781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051" y="2174229"/>
            <a:ext cx="57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21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ECD1F60-BA6F-48D6-B9B5-56DCDBC07BA0}"/>
              </a:ext>
            </a:extLst>
          </p:cNvPr>
          <p:cNvSpPr txBox="1"/>
          <p:nvPr/>
        </p:nvSpPr>
        <p:spPr>
          <a:xfrm>
            <a:off x="0" y="176564"/>
            <a:ext cx="2070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404040"/>
                </a:solidFill>
                <a:latin typeface="G마켓 산스 Bold" panose="020B0503020000020004" pitchFamily="50" charset="-127"/>
                <a:ea typeface="G마켓 산스 Bold" panose="020B0503020000020004" pitchFamily="50" charset="-127"/>
              </a:rPr>
              <a:t>실행 결과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05D9C34-AF9B-4A31-8F1D-4A78100DC84B}"/>
              </a:ext>
            </a:extLst>
          </p:cNvPr>
          <p:cNvCxnSpPr>
            <a:cxnSpLocks/>
          </p:cNvCxnSpPr>
          <p:nvPr/>
        </p:nvCxnSpPr>
        <p:spPr>
          <a:xfrm>
            <a:off x="2070135" y="453563"/>
            <a:ext cx="9719788" cy="310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51EBB6C-AAB3-449B-80A0-C15EF0367F68}"/>
              </a:ext>
            </a:extLst>
          </p:cNvPr>
          <p:cNvCxnSpPr>
            <a:cxnSpLocks/>
          </p:cNvCxnSpPr>
          <p:nvPr/>
        </p:nvCxnSpPr>
        <p:spPr>
          <a:xfrm>
            <a:off x="315548" y="6416070"/>
            <a:ext cx="115716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522150-098E-4F62-9B9F-D795C7E36624}"/>
              </a:ext>
            </a:extLst>
          </p:cNvPr>
          <p:cNvSpPr txBox="1"/>
          <p:nvPr/>
        </p:nvSpPr>
        <p:spPr>
          <a:xfrm>
            <a:off x="5643917" y="1215119"/>
            <a:ext cx="25967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5.</a:t>
            </a:r>
            <a:r>
              <a:rPr lang="ko-KR" altLang="en-US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게임 로딩 화면</a:t>
            </a:r>
          </a:p>
        </p:txBody>
      </p:sp>
      <p:pic>
        <p:nvPicPr>
          <p:cNvPr id="11" name="그림 10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5FDCBC32-F8DD-4168-8497-E0C31F411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2" y="2460353"/>
            <a:ext cx="1980000" cy="1980000"/>
          </a:xfrm>
          <a:prstGeom prst="rect">
            <a:avLst/>
          </a:prstGeom>
        </p:spPr>
      </p:pic>
      <p:pic>
        <p:nvPicPr>
          <p:cNvPr id="4" name="그림 3" descr="텍스트, 잔디이(가) 표시된 사진&#10;&#10;자동 생성된 설명">
            <a:extLst>
              <a:ext uri="{FF2B5EF4-FFF2-40B4-BE49-F238E27FC236}">
                <a16:creationId xmlns:a16="http://schemas.microsoft.com/office/drawing/2014/main" id="{F8DD556E-022C-444D-8C4E-04499299E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72" y="2174229"/>
            <a:ext cx="5751479" cy="32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AAEC7A-8F32-4F5C-A029-6F778161F282}"/>
              </a:ext>
            </a:extLst>
          </p:cNvPr>
          <p:cNvSpPr txBox="1"/>
          <p:nvPr/>
        </p:nvSpPr>
        <p:spPr>
          <a:xfrm>
            <a:off x="5776240" y="1754511"/>
            <a:ext cx="23321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‘Start’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버튼을 눌렀을 때 실행</a:t>
            </a:r>
          </a:p>
        </p:txBody>
      </p:sp>
    </p:spTree>
    <p:extLst>
      <p:ext uri="{BB962C8B-B14F-4D97-AF65-F5344CB8AC3E}">
        <p14:creationId xmlns:p14="http://schemas.microsoft.com/office/powerpoint/2010/main" val="2619515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ECD1F60-BA6F-48D6-B9B5-56DCDBC07BA0}"/>
              </a:ext>
            </a:extLst>
          </p:cNvPr>
          <p:cNvSpPr txBox="1"/>
          <p:nvPr/>
        </p:nvSpPr>
        <p:spPr>
          <a:xfrm>
            <a:off x="0" y="176564"/>
            <a:ext cx="2070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404040"/>
                </a:solidFill>
                <a:latin typeface="G마켓 산스 Bold" panose="020B0503020000020004" pitchFamily="50" charset="-127"/>
                <a:ea typeface="G마켓 산스 Bold" panose="020B0503020000020004" pitchFamily="50" charset="-127"/>
              </a:rPr>
              <a:t>실행 결과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05D9C34-AF9B-4A31-8F1D-4A78100DC84B}"/>
              </a:ext>
            </a:extLst>
          </p:cNvPr>
          <p:cNvCxnSpPr>
            <a:cxnSpLocks/>
          </p:cNvCxnSpPr>
          <p:nvPr/>
        </p:nvCxnSpPr>
        <p:spPr>
          <a:xfrm>
            <a:off x="2070135" y="453563"/>
            <a:ext cx="9719788" cy="310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51EBB6C-AAB3-449B-80A0-C15EF0367F68}"/>
              </a:ext>
            </a:extLst>
          </p:cNvPr>
          <p:cNvCxnSpPr>
            <a:cxnSpLocks/>
          </p:cNvCxnSpPr>
          <p:nvPr/>
        </p:nvCxnSpPr>
        <p:spPr>
          <a:xfrm>
            <a:off x="315548" y="6416070"/>
            <a:ext cx="115716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522150-098E-4F62-9B9F-D795C7E36624}"/>
              </a:ext>
            </a:extLst>
          </p:cNvPr>
          <p:cNvSpPr txBox="1"/>
          <p:nvPr/>
        </p:nvSpPr>
        <p:spPr>
          <a:xfrm>
            <a:off x="5494273" y="1233968"/>
            <a:ext cx="28960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6.</a:t>
            </a:r>
            <a:r>
              <a:rPr lang="ko-KR" altLang="en-US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게임 플레이 화면</a:t>
            </a:r>
          </a:p>
        </p:txBody>
      </p:sp>
      <p:pic>
        <p:nvPicPr>
          <p:cNvPr id="11" name="그림 10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5FDCBC32-F8DD-4168-8497-E0C31F411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2" y="2460353"/>
            <a:ext cx="1980000" cy="1980000"/>
          </a:xfrm>
          <a:prstGeom prst="rect">
            <a:avLst/>
          </a:prstGeom>
        </p:spPr>
      </p:pic>
      <p:pic>
        <p:nvPicPr>
          <p:cNvPr id="3" name="그림 2" descr="텍스트, 옅은, 별, 옥외설치물이(가) 표시된 사진&#10;&#10;자동 생성된 설명">
            <a:extLst>
              <a:ext uri="{FF2B5EF4-FFF2-40B4-BE49-F238E27FC236}">
                <a16:creationId xmlns:a16="http://schemas.microsoft.com/office/drawing/2014/main" id="{929C6BDD-3B1C-41A7-B95B-68BC78B56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72" y="2174229"/>
            <a:ext cx="575147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03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ECD1F60-BA6F-48D6-B9B5-56DCDBC07BA0}"/>
              </a:ext>
            </a:extLst>
          </p:cNvPr>
          <p:cNvSpPr txBox="1"/>
          <p:nvPr/>
        </p:nvSpPr>
        <p:spPr>
          <a:xfrm>
            <a:off x="0" y="176564"/>
            <a:ext cx="2070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404040"/>
                </a:solidFill>
                <a:latin typeface="G마켓 산스 Bold" panose="020B0503020000020004" pitchFamily="50" charset="-127"/>
                <a:ea typeface="G마켓 산스 Bold" panose="020B0503020000020004" pitchFamily="50" charset="-127"/>
              </a:rPr>
              <a:t>실행 결과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05D9C34-AF9B-4A31-8F1D-4A78100DC84B}"/>
              </a:ext>
            </a:extLst>
          </p:cNvPr>
          <p:cNvCxnSpPr>
            <a:cxnSpLocks/>
          </p:cNvCxnSpPr>
          <p:nvPr/>
        </p:nvCxnSpPr>
        <p:spPr>
          <a:xfrm>
            <a:off x="2070135" y="453563"/>
            <a:ext cx="9719788" cy="310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51EBB6C-AAB3-449B-80A0-C15EF0367F68}"/>
              </a:ext>
            </a:extLst>
          </p:cNvPr>
          <p:cNvCxnSpPr>
            <a:cxnSpLocks/>
          </p:cNvCxnSpPr>
          <p:nvPr/>
        </p:nvCxnSpPr>
        <p:spPr>
          <a:xfrm>
            <a:off x="315548" y="6416070"/>
            <a:ext cx="115716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522150-098E-4F62-9B9F-D795C7E36624}"/>
              </a:ext>
            </a:extLst>
          </p:cNvPr>
          <p:cNvSpPr txBox="1"/>
          <p:nvPr/>
        </p:nvSpPr>
        <p:spPr>
          <a:xfrm>
            <a:off x="5485649" y="1233968"/>
            <a:ext cx="30960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7.</a:t>
            </a:r>
            <a:r>
              <a:rPr lang="ko-KR" altLang="en-US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승리</a:t>
            </a:r>
            <a:r>
              <a:rPr lang="en-US" altLang="ko-KR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</a:t>
            </a:r>
            <a:r>
              <a:rPr lang="ko-KR" altLang="en-US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패배 시 화면</a:t>
            </a:r>
          </a:p>
        </p:txBody>
      </p:sp>
      <p:pic>
        <p:nvPicPr>
          <p:cNvPr id="11" name="그림 10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5FDCBC32-F8DD-4168-8497-E0C31F411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2" y="2460353"/>
            <a:ext cx="1980000" cy="19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F9B707-48F1-456B-9369-E54133C5B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498" y="2460353"/>
            <a:ext cx="4153846" cy="2340000"/>
          </a:xfrm>
          <a:prstGeom prst="rect">
            <a:avLst/>
          </a:prstGeom>
        </p:spPr>
      </p:pic>
      <p:pic>
        <p:nvPicPr>
          <p:cNvPr id="6" name="그림 5" descr="텍스트, 옅은, 조종판이(가) 표시된 사진&#10;&#10;자동 생성된 설명">
            <a:extLst>
              <a:ext uri="{FF2B5EF4-FFF2-40B4-BE49-F238E27FC236}">
                <a16:creationId xmlns:a16="http://schemas.microsoft.com/office/drawing/2014/main" id="{DD48F559-B9DE-4320-8895-B2910D00A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42" y="2460353"/>
            <a:ext cx="415384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69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5540CBF-C23C-4DE3-AC84-9CB425BC4C30}"/>
              </a:ext>
            </a:extLst>
          </p:cNvPr>
          <p:cNvSpPr txBox="1"/>
          <p:nvPr/>
        </p:nvSpPr>
        <p:spPr>
          <a:xfrm>
            <a:off x="5897869" y="479210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3CD6AA2-F66B-4108-9DDC-6341D3FD5766}"/>
              </a:ext>
            </a:extLst>
          </p:cNvPr>
          <p:cNvCxnSpPr>
            <a:cxnSpLocks/>
          </p:cNvCxnSpPr>
          <p:nvPr/>
        </p:nvCxnSpPr>
        <p:spPr>
          <a:xfrm>
            <a:off x="1223907" y="459224"/>
            <a:ext cx="106827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7E08AB-3AC2-43A8-92DB-57AD95B01B52}"/>
              </a:ext>
            </a:extLst>
          </p:cNvPr>
          <p:cNvSpPr txBox="1"/>
          <p:nvPr/>
        </p:nvSpPr>
        <p:spPr>
          <a:xfrm>
            <a:off x="-114875" y="166836"/>
            <a:ext cx="1465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404040"/>
                </a:solidFill>
                <a:latin typeface="G마켓 산스 Bold" panose="020B0503020000020004" pitchFamily="50" charset="-127"/>
                <a:ea typeface="G마켓 산스 Bold" panose="020B0503020000020004" pitchFamily="50" charset="-127"/>
              </a:rPr>
              <a:t>목차</a:t>
            </a:r>
          </a:p>
        </p:txBody>
      </p:sp>
      <p:grpSp>
        <p:nvGrpSpPr>
          <p:cNvPr id="50" name="Group 1855">
            <a:extLst>
              <a:ext uri="{FF2B5EF4-FFF2-40B4-BE49-F238E27FC236}">
                <a16:creationId xmlns:a16="http://schemas.microsoft.com/office/drawing/2014/main" id="{707C1448-0668-4F54-AE19-3EFDAE92FD82}"/>
              </a:ext>
            </a:extLst>
          </p:cNvPr>
          <p:cNvGrpSpPr/>
          <p:nvPr/>
        </p:nvGrpSpPr>
        <p:grpSpPr>
          <a:xfrm>
            <a:off x="489832" y="4365161"/>
            <a:ext cx="1771379" cy="1150475"/>
            <a:chOff x="1219184" y="4096468"/>
            <a:chExt cx="1771379" cy="115047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B62342-1942-41C4-93BD-0E54B413DD4F}"/>
                </a:ext>
              </a:extLst>
            </p:cNvPr>
            <p:cNvSpPr txBox="1"/>
            <p:nvPr/>
          </p:nvSpPr>
          <p:spPr>
            <a:xfrm>
              <a:off x="1632298" y="4096468"/>
              <a:ext cx="9603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ln w="12700"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Bold" panose="020B0503020000020004" pitchFamily="50" charset="-127"/>
                  <a:ea typeface="G마켓 산스 Bold" panose="020B0503020000020004" pitchFamily="50" charset="-127"/>
                  <a:cs typeface="Arial" pitchFamily="34" charset="0"/>
                </a:rPr>
                <a:t>01</a:t>
              </a:r>
              <a:endParaRPr lang="ko-KR" altLang="en-US" sz="4400" dirty="0">
                <a:ln w="1270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Bold" panose="020B0503020000020004" pitchFamily="50" charset="-127"/>
                <a:ea typeface="G마켓 산스 Bold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5A27FD7-30B3-4D25-A39D-AAAF21BB49A4}"/>
                </a:ext>
              </a:extLst>
            </p:cNvPr>
            <p:cNvSpPr txBox="1"/>
            <p:nvPr/>
          </p:nvSpPr>
          <p:spPr>
            <a:xfrm>
              <a:off x="1219184" y="4923778"/>
              <a:ext cx="177137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G마켓 산스 Medium" panose="02000000000000000000"/>
                  <a:cs typeface="Arial" pitchFamily="34" charset="0"/>
                </a:rPr>
                <a:t>개발 환경</a:t>
              </a:r>
            </a:p>
          </p:txBody>
        </p:sp>
      </p:grpSp>
      <p:grpSp>
        <p:nvGrpSpPr>
          <p:cNvPr id="56" name="Group 1855">
            <a:extLst>
              <a:ext uri="{FF2B5EF4-FFF2-40B4-BE49-F238E27FC236}">
                <a16:creationId xmlns:a16="http://schemas.microsoft.com/office/drawing/2014/main" id="{12FBE81D-1EFC-4526-BD3D-19A52DA0107C}"/>
              </a:ext>
            </a:extLst>
          </p:cNvPr>
          <p:cNvGrpSpPr/>
          <p:nvPr/>
        </p:nvGrpSpPr>
        <p:grpSpPr>
          <a:xfrm>
            <a:off x="3521221" y="4365161"/>
            <a:ext cx="1771379" cy="1150475"/>
            <a:chOff x="1226777" y="4096468"/>
            <a:chExt cx="1771379" cy="115047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E708F8B-7184-4FA2-B6FD-ACC014B4E13D}"/>
                </a:ext>
              </a:extLst>
            </p:cNvPr>
            <p:cNvSpPr txBox="1"/>
            <p:nvPr/>
          </p:nvSpPr>
          <p:spPr>
            <a:xfrm>
              <a:off x="1632298" y="4096468"/>
              <a:ext cx="9603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ln w="12700"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Bold" panose="020B0503020000020004" pitchFamily="50" charset="-127"/>
                  <a:ea typeface="G마켓 산스 Bold" panose="020B0503020000020004" pitchFamily="50" charset="-127"/>
                  <a:cs typeface="Arial" pitchFamily="34" charset="0"/>
                </a:rPr>
                <a:t>02</a:t>
              </a:r>
              <a:endParaRPr lang="ko-KR" altLang="en-US" sz="4400" dirty="0">
                <a:ln w="1270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Bold" panose="020B0503020000020004" pitchFamily="50" charset="-127"/>
                <a:ea typeface="G마켓 산스 Bold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E0BB4A8-3C6F-466C-9D00-8309A8961E61}"/>
                </a:ext>
              </a:extLst>
            </p:cNvPr>
            <p:cNvSpPr txBox="1"/>
            <p:nvPr/>
          </p:nvSpPr>
          <p:spPr>
            <a:xfrm>
              <a:off x="1226777" y="4923778"/>
              <a:ext cx="177137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G마켓 산스 Medium" panose="02000000000000000000"/>
                  <a:cs typeface="Arial" pitchFamily="34" charset="0"/>
                </a:rPr>
                <a:t>구현 기능</a:t>
              </a:r>
            </a:p>
          </p:txBody>
        </p:sp>
      </p:grpSp>
      <p:grpSp>
        <p:nvGrpSpPr>
          <p:cNvPr id="59" name="Group 1855">
            <a:extLst>
              <a:ext uri="{FF2B5EF4-FFF2-40B4-BE49-F238E27FC236}">
                <a16:creationId xmlns:a16="http://schemas.microsoft.com/office/drawing/2014/main" id="{B793E244-9A19-4653-9CD5-C429629714E1}"/>
              </a:ext>
            </a:extLst>
          </p:cNvPr>
          <p:cNvGrpSpPr/>
          <p:nvPr/>
        </p:nvGrpSpPr>
        <p:grpSpPr>
          <a:xfrm>
            <a:off x="6552610" y="4365161"/>
            <a:ext cx="1771379" cy="1381308"/>
            <a:chOff x="1229143" y="4096468"/>
            <a:chExt cx="1771379" cy="138130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C663E01-0E02-4356-B714-4BE3E41D5128}"/>
                </a:ext>
              </a:extLst>
            </p:cNvPr>
            <p:cNvSpPr txBox="1"/>
            <p:nvPr/>
          </p:nvSpPr>
          <p:spPr>
            <a:xfrm>
              <a:off x="1632298" y="4096468"/>
              <a:ext cx="9603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ln w="12700"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Bold" panose="020B0503020000020004" pitchFamily="50" charset="-127"/>
                  <a:ea typeface="G마켓 산스 Bold" panose="020B0503020000020004" pitchFamily="50" charset="-127"/>
                  <a:cs typeface="Arial" pitchFamily="34" charset="0"/>
                </a:rPr>
                <a:t>03</a:t>
              </a:r>
              <a:endParaRPr lang="ko-KR" altLang="en-US" sz="4400" dirty="0">
                <a:ln w="1270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Bold" panose="020B0503020000020004" pitchFamily="50" charset="-127"/>
                <a:ea typeface="G마켓 산스 Bold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4841798-95ED-41A6-A345-A487F7C8BDE1}"/>
                </a:ext>
              </a:extLst>
            </p:cNvPr>
            <p:cNvSpPr txBox="1"/>
            <p:nvPr/>
          </p:nvSpPr>
          <p:spPr>
            <a:xfrm>
              <a:off x="1229143" y="4923778"/>
              <a:ext cx="17713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G마켓 산스 Medium" panose="02000000000000000000"/>
                  <a:cs typeface="Arial" pitchFamily="34" charset="0"/>
                </a:rPr>
                <a:t>실행 흐름 및 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G마켓 산스 Medium" panose="02000000000000000000"/>
                <a:cs typeface="Arial" pitchFamily="34" charset="0"/>
              </a:endParaRPr>
            </a:p>
            <a:p>
              <a:pPr algn="ctr"/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G마켓 산스 Medium" panose="02000000000000000000"/>
                  <a:cs typeface="Arial" pitchFamily="34" charset="0"/>
                </a:rPr>
                <a:t>시스템 구성</a:t>
              </a:r>
            </a:p>
          </p:txBody>
        </p:sp>
      </p:grpSp>
      <p:grpSp>
        <p:nvGrpSpPr>
          <p:cNvPr id="70" name="Group 1855">
            <a:extLst>
              <a:ext uri="{FF2B5EF4-FFF2-40B4-BE49-F238E27FC236}">
                <a16:creationId xmlns:a16="http://schemas.microsoft.com/office/drawing/2014/main" id="{615103E2-B998-4075-90CE-6E4B3D3EE6AD}"/>
              </a:ext>
            </a:extLst>
          </p:cNvPr>
          <p:cNvGrpSpPr/>
          <p:nvPr/>
        </p:nvGrpSpPr>
        <p:grpSpPr>
          <a:xfrm>
            <a:off x="9584000" y="4365161"/>
            <a:ext cx="1771379" cy="1150475"/>
            <a:chOff x="1277009" y="4096468"/>
            <a:chExt cx="1771379" cy="115047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FD199E3-54CE-457C-9BE5-08AA258ED2D5}"/>
                </a:ext>
              </a:extLst>
            </p:cNvPr>
            <p:cNvSpPr txBox="1"/>
            <p:nvPr/>
          </p:nvSpPr>
          <p:spPr>
            <a:xfrm>
              <a:off x="1632298" y="4096468"/>
              <a:ext cx="10608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ln w="12700">
                    <a:solidFill>
                      <a:schemeClr val="bg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Bold" panose="020B0503020000020004" pitchFamily="50" charset="-127"/>
                  <a:ea typeface="G마켓 산스 Bold" panose="020B0503020000020004" pitchFamily="50" charset="-127"/>
                  <a:cs typeface="Arial" pitchFamily="34" charset="0"/>
                </a:rPr>
                <a:t>04</a:t>
              </a:r>
              <a:endParaRPr lang="ko-KR" altLang="en-US" sz="4400" dirty="0">
                <a:ln w="1270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Bold" panose="020B0503020000020004" pitchFamily="50" charset="-127"/>
                <a:ea typeface="G마켓 산스 Bold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8DFC28D-80D2-4096-8F17-5EA971F631E8}"/>
                </a:ext>
              </a:extLst>
            </p:cNvPr>
            <p:cNvSpPr txBox="1"/>
            <p:nvPr/>
          </p:nvSpPr>
          <p:spPr>
            <a:xfrm>
              <a:off x="1277009" y="4923778"/>
              <a:ext cx="177137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G마켓 산스 Medium" panose="02000000000000000000"/>
                  <a:cs typeface="Arial" pitchFamily="34" charset="0"/>
                </a:rPr>
                <a:t>실행 결과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59E2C91-50F1-46C1-B806-FAAD52E3D941}"/>
              </a:ext>
            </a:extLst>
          </p:cNvPr>
          <p:cNvGrpSpPr/>
          <p:nvPr/>
        </p:nvGrpSpPr>
        <p:grpSpPr>
          <a:xfrm>
            <a:off x="558005" y="2298000"/>
            <a:ext cx="10782372" cy="1883890"/>
            <a:chOff x="558005" y="2298000"/>
            <a:chExt cx="10782372" cy="188389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1A93C7D-770A-4C56-8A65-258753095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05" y="2356723"/>
              <a:ext cx="1800000" cy="18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B917E7C-F5D4-44F3-A0DC-A07692444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2555" y="2381890"/>
              <a:ext cx="1800000" cy="180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A905A7F-FC0F-46C9-8DAD-095C3902D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7439" y="2298000"/>
              <a:ext cx="1800000" cy="1800000"/>
            </a:xfrm>
            <a:prstGeom prst="rect">
              <a:avLst/>
            </a:prstGeom>
          </p:spPr>
        </p:pic>
        <p:pic>
          <p:nvPicPr>
            <p:cNvPr id="11" name="그림 10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18769139-FC7E-447F-A588-CE5A410CF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377" y="2356723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757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ECD1F60-BA6F-48D6-B9B5-56DCDBC07BA0}"/>
              </a:ext>
            </a:extLst>
          </p:cNvPr>
          <p:cNvSpPr txBox="1"/>
          <p:nvPr/>
        </p:nvSpPr>
        <p:spPr>
          <a:xfrm>
            <a:off x="0" y="176564"/>
            <a:ext cx="2070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404040"/>
                </a:solidFill>
                <a:latin typeface="G마켓 산스 Bold" panose="020B0503020000020004" pitchFamily="50" charset="-127"/>
                <a:ea typeface="G마켓 산스 Bold" panose="020B0503020000020004" pitchFamily="50" charset="-127"/>
              </a:rPr>
              <a:t>실행 결과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05D9C34-AF9B-4A31-8F1D-4A78100DC84B}"/>
              </a:ext>
            </a:extLst>
          </p:cNvPr>
          <p:cNvCxnSpPr>
            <a:cxnSpLocks/>
          </p:cNvCxnSpPr>
          <p:nvPr/>
        </p:nvCxnSpPr>
        <p:spPr>
          <a:xfrm>
            <a:off x="2070135" y="453563"/>
            <a:ext cx="9719788" cy="310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51EBB6C-AAB3-449B-80A0-C15EF0367F68}"/>
              </a:ext>
            </a:extLst>
          </p:cNvPr>
          <p:cNvCxnSpPr>
            <a:cxnSpLocks/>
          </p:cNvCxnSpPr>
          <p:nvPr/>
        </p:nvCxnSpPr>
        <p:spPr>
          <a:xfrm>
            <a:off x="315548" y="6416070"/>
            <a:ext cx="115716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522150-098E-4F62-9B9F-D795C7E36624}"/>
              </a:ext>
            </a:extLst>
          </p:cNvPr>
          <p:cNvSpPr txBox="1"/>
          <p:nvPr/>
        </p:nvSpPr>
        <p:spPr>
          <a:xfrm>
            <a:off x="4973531" y="1233968"/>
            <a:ext cx="43881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8.</a:t>
            </a:r>
            <a:r>
              <a:rPr lang="ko-KR" altLang="en-US" sz="2500" dirty="0"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보스 출현 직전 및 출현 화면</a:t>
            </a:r>
          </a:p>
        </p:txBody>
      </p:sp>
      <p:pic>
        <p:nvPicPr>
          <p:cNvPr id="11" name="그림 10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5FDCBC32-F8DD-4168-8497-E0C31F411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2" y="2460353"/>
            <a:ext cx="1980000" cy="198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6793AF-EB34-439A-8135-5D9F76133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498" y="2460353"/>
            <a:ext cx="4153846" cy="2340000"/>
          </a:xfrm>
          <a:prstGeom prst="rect">
            <a:avLst/>
          </a:prstGeom>
        </p:spPr>
      </p:pic>
      <p:pic>
        <p:nvPicPr>
          <p:cNvPr id="8" name="그림 7" descr="텍스트, 옅은, 밤, 어두운이(가) 표시된 사진&#10;&#10;자동 생성된 설명">
            <a:extLst>
              <a:ext uri="{FF2B5EF4-FFF2-40B4-BE49-F238E27FC236}">
                <a16:creationId xmlns:a16="http://schemas.microsoft.com/office/drawing/2014/main" id="{1D854666-3237-435C-9249-59C801201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42" y="2460353"/>
            <a:ext cx="415384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72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ECD1F60-BA6F-48D6-B9B5-56DCDBC07BA0}"/>
              </a:ext>
            </a:extLst>
          </p:cNvPr>
          <p:cNvSpPr txBox="1"/>
          <p:nvPr/>
        </p:nvSpPr>
        <p:spPr>
          <a:xfrm>
            <a:off x="0" y="176564"/>
            <a:ext cx="2070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404040"/>
                </a:solidFill>
                <a:latin typeface="G마켓 산스 Bold" panose="020B0503020000020004" pitchFamily="50" charset="-127"/>
                <a:ea typeface="G마켓 산스 Bold" panose="020B0503020000020004" pitchFamily="50" charset="-127"/>
              </a:rPr>
              <a:t>실행 결과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05D9C34-AF9B-4A31-8F1D-4A78100DC84B}"/>
              </a:ext>
            </a:extLst>
          </p:cNvPr>
          <p:cNvCxnSpPr>
            <a:cxnSpLocks/>
          </p:cNvCxnSpPr>
          <p:nvPr/>
        </p:nvCxnSpPr>
        <p:spPr>
          <a:xfrm>
            <a:off x="2070135" y="453563"/>
            <a:ext cx="9719788" cy="310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51EBB6C-AAB3-449B-80A0-C15EF0367F68}"/>
              </a:ext>
            </a:extLst>
          </p:cNvPr>
          <p:cNvCxnSpPr>
            <a:cxnSpLocks/>
          </p:cNvCxnSpPr>
          <p:nvPr/>
        </p:nvCxnSpPr>
        <p:spPr>
          <a:xfrm>
            <a:off x="315548" y="6416070"/>
            <a:ext cx="115716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5FDCBC32-F8DD-4168-8497-E0C31F411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2" y="2460353"/>
            <a:ext cx="1980000" cy="198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1C8D958-C544-44A4-9C6D-5C3DF4925945}"/>
              </a:ext>
            </a:extLst>
          </p:cNvPr>
          <p:cNvGrpSpPr/>
          <p:nvPr/>
        </p:nvGrpSpPr>
        <p:grpSpPr>
          <a:xfrm>
            <a:off x="3266773" y="1087450"/>
            <a:ext cx="8250315" cy="4725807"/>
            <a:chOff x="2948987" y="1068020"/>
            <a:chExt cx="8250315" cy="47258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522150-098E-4F62-9B9F-D795C7E36624}"/>
                </a:ext>
              </a:extLst>
            </p:cNvPr>
            <p:cNvSpPr txBox="1"/>
            <p:nvPr/>
          </p:nvSpPr>
          <p:spPr>
            <a:xfrm>
              <a:off x="2948987" y="1068020"/>
              <a:ext cx="474371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rgbClr val="40404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최종 프로젝트 구현을 완료하며</a:t>
              </a:r>
              <a:r>
                <a:rPr lang="en-US" altLang="ko-KR" sz="2500" dirty="0">
                  <a:solidFill>
                    <a:srgbClr val="40404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...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C4E1D58-AFEC-48F4-BA27-1FB6A939EA6A}"/>
                </a:ext>
              </a:extLst>
            </p:cNvPr>
            <p:cNvSpPr txBox="1"/>
            <p:nvPr/>
          </p:nvSpPr>
          <p:spPr>
            <a:xfrm>
              <a:off x="2948987" y="1904301"/>
              <a:ext cx="8250315" cy="3889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kern="0" spc="0" dirty="0">
                  <a:solidFill>
                    <a:srgbClr val="40404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∙ </a:t>
              </a:r>
              <a:r>
                <a:rPr lang="en-US" altLang="ko-KR" sz="1800" dirty="0">
                  <a:solidFill>
                    <a:srgbClr val="40404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1800" dirty="0">
                  <a:solidFill>
                    <a:srgbClr val="40404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기능을 좀 더 다양하게 추가할 수 있는 여지들이 남아 있어 완벽한 구현을      </a:t>
              </a:r>
              <a:endParaRPr lang="en-US" altLang="ko-KR" sz="1800" dirty="0">
                <a:solidFill>
                  <a:srgbClr val="40404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40404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  </a:t>
              </a:r>
              <a:r>
                <a:rPr lang="ko-KR" altLang="en-US" sz="1800" dirty="0">
                  <a:solidFill>
                    <a:srgbClr val="40404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못한점이 다소 아쉬웠음</a:t>
              </a:r>
              <a:r>
                <a:rPr lang="en-US" altLang="ko-KR" sz="1800" dirty="0">
                  <a:solidFill>
                    <a:srgbClr val="40404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.</a:t>
              </a:r>
            </a:p>
            <a:p>
              <a:pPr>
                <a:lnSpc>
                  <a:spcPct val="200000"/>
                </a:lnSpc>
              </a:pPr>
              <a:endParaRPr lang="en-US" altLang="ko-KR" sz="1500" dirty="0">
                <a:solidFill>
                  <a:srgbClr val="40404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800" kern="0" spc="0" dirty="0">
                  <a:solidFill>
                    <a:srgbClr val="40404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∙  </a:t>
              </a:r>
              <a:r>
                <a:rPr lang="en-US" altLang="ko-KR" sz="1800" kern="0" spc="0" dirty="0">
                  <a:solidFill>
                    <a:srgbClr val="40404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Unity</a:t>
              </a:r>
              <a:r>
                <a:rPr lang="ko-KR" altLang="en-US" sz="1800" kern="0" spc="0" dirty="0">
                  <a:solidFill>
                    <a:srgbClr val="40404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게임 엔진을 직접 다루어 보긴 처음이라 많은 시행착오를 겪으며</a:t>
              </a:r>
              <a:endParaRPr lang="en-US" altLang="ko-KR" sz="1800" kern="0" spc="0" dirty="0">
                <a:solidFill>
                  <a:srgbClr val="40404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kern="0" dirty="0">
                  <a:solidFill>
                    <a:srgbClr val="40404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 </a:t>
              </a:r>
              <a:r>
                <a:rPr lang="ko-KR" altLang="en-US" sz="1800" kern="0" spc="0" dirty="0">
                  <a:solidFill>
                    <a:srgbClr val="40404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게임을 구현하였지만 이 과정에서 많은 </a:t>
              </a:r>
              <a:r>
                <a:rPr lang="en-US" altLang="ko-KR" sz="1800" kern="0" spc="0" dirty="0">
                  <a:solidFill>
                    <a:srgbClr val="40404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GUI </a:t>
              </a:r>
              <a:r>
                <a:rPr lang="ko-KR" altLang="en-US" sz="1800" kern="0" spc="0" dirty="0">
                  <a:solidFill>
                    <a:srgbClr val="40404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프로그래밍 관련 공부를 할 수   </a:t>
              </a:r>
              <a:endParaRPr lang="en-US" altLang="ko-KR" sz="1800" kern="0" spc="0" dirty="0">
                <a:solidFill>
                  <a:srgbClr val="40404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kern="0" dirty="0">
                  <a:solidFill>
                    <a:srgbClr val="40404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  </a:t>
              </a:r>
              <a:r>
                <a:rPr lang="ko-KR" altLang="en-US" sz="1800" kern="0" spc="0" dirty="0">
                  <a:solidFill>
                    <a:srgbClr val="40404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있어서 좋았음</a:t>
              </a:r>
              <a:r>
                <a:rPr lang="en-US" altLang="ko-KR" sz="1800" kern="0" spc="0" dirty="0">
                  <a:solidFill>
                    <a:srgbClr val="40404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.</a:t>
              </a:r>
              <a:endParaRPr lang="ko-KR" altLang="en-US" sz="1800" kern="0" spc="0" dirty="0">
                <a:solidFill>
                  <a:srgbClr val="40404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200000"/>
                </a:lnSpc>
              </a:pPr>
              <a:endParaRPr lang="en-US" altLang="ko-KR" sz="1500" dirty="0">
                <a:solidFill>
                  <a:srgbClr val="40404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800" kern="0" spc="0" dirty="0">
                  <a:solidFill>
                    <a:srgbClr val="40404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∙  이번 프로젝트를 진행하면서 도전정신과 열정을 발휘하였기에 큰 성취감을</a:t>
              </a:r>
              <a:endParaRPr lang="en-US" altLang="ko-KR" sz="1800" kern="0" spc="0" dirty="0">
                <a:solidFill>
                  <a:srgbClr val="40404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kern="0" dirty="0">
                  <a:solidFill>
                    <a:srgbClr val="40404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  </a:t>
              </a:r>
              <a:r>
                <a:rPr lang="ko-KR" altLang="en-US" kern="0" dirty="0">
                  <a:solidFill>
                    <a:srgbClr val="40404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얻을 수 있었음</a:t>
              </a:r>
              <a:r>
                <a:rPr lang="en-US" altLang="ko-KR" kern="0" dirty="0">
                  <a:solidFill>
                    <a:srgbClr val="40404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.</a:t>
              </a:r>
              <a:endParaRPr lang="en-US" altLang="ko-KR" sz="1800" dirty="0">
                <a:solidFill>
                  <a:srgbClr val="40404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8009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B427A96-68C8-48EE-B565-84BD302E6E34}"/>
              </a:ext>
            </a:extLst>
          </p:cNvPr>
          <p:cNvSpPr txBox="1"/>
          <p:nvPr/>
        </p:nvSpPr>
        <p:spPr>
          <a:xfrm>
            <a:off x="5315178" y="3036585"/>
            <a:ext cx="156164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621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</a:t>
            </a:r>
            <a:r>
              <a:rPr lang="en-US" altLang="ko-KR" sz="45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nA</a:t>
            </a:r>
            <a:endParaRPr lang="en-US" altLang="ko-KR" sz="45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DEB316F-F257-414E-9ECD-AE80E7EC1182}"/>
              </a:ext>
            </a:extLst>
          </p:cNvPr>
          <p:cNvGrpSpPr/>
          <p:nvPr/>
        </p:nvGrpSpPr>
        <p:grpSpPr>
          <a:xfrm>
            <a:off x="2760358" y="1761182"/>
            <a:ext cx="6671284" cy="435853"/>
            <a:chOff x="2760358" y="2175232"/>
            <a:chExt cx="6671284" cy="43585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61B3295-F33A-41DC-B40F-702CBE0C2034}"/>
                </a:ext>
              </a:extLst>
            </p:cNvPr>
            <p:cNvSpPr/>
            <p:nvPr/>
          </p:nvSpPr>
          <p:spPr>
            <a:xfrm>
              <a:off x="2760358" y="2190532"/>
              <a:ext cx="76200" cy="420553"/>
            </a:xfrm>
            <a:prstGeom prst="rect">
              <a:avLst/>
            </a:prstGeom>
            <a:solidFill>
              <a:srgbClr val="C06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F59CD26-F041-4D7C-BC8E-52972D99FD29}"/>
                </a:ext>
              </a:extLst>
            </p:cNvPr>
            <p:cNvSpPr/>
            <p:nvPr/>
          </p:nvSpPr>
          <p:spPr>
            <a:xfrm>
              <a:off x="9355442" y="2175232"/>
              <a:ext cx="76200" cy="420553"/>
            </a:xfrm>
            <a:prstGeom prst="rect">
              <a:avLst/>
            </a:prstGeom>
            <a:solidFill>
              <a:srgbClr val="C06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60C86D2-C17D-4A57-870F-80946100FEBF}"/>
                </a:ext>
              </a:extLst>
            </p:cNvPr>
            <p:cNvSpPr/>
            <p:nvPr/>
          </p:nvSpPr>
          <p:spPr>
            <a:xfrm rot="5400000">
              <a:off x="6057900" y="-1122309"/>
              <a:ext cx="76200" cy="6671283"/>
            </a:xfrm>
            <a:prstGeom prst="rect">
              <a:avLst/>
            </a:prstGeom>
            <a:solidFill>
              <a:srgbClr val="C06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D3B5D3-C156-4A95-A62D-D7FA298D89BF}"/>
              </a:ext>
            </a:extLst>
          </p:cNvPr>
          <p:cNvSpPr/>
          <p:nvPr/>
        </p:nvSpPr>
        <p:spPr>
          <a:xfrm flipV="1">
            <a:off x="2760358" y="4660966"/>
            <a:ext cx="76200" cy="4205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335534-B5E5-4A35-90BC-3A1E33F4A29C}"/>
              </a:ext>
            </a:extLst>
          </p:cNvPr>
          <p:cNvSpPr/>
          <p:nvPr/>
        </p:nvSpPr>
        <p:spPr>
          <a:xfrm flipV="1">
            <a:off x="9355442" y="4676266"/>
            <a:ext cx="76200" cy="4205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5A4489-1730-4ABB-B0BD-3E72AF9B6612}"/>
              </a:ext>
            </a:extLst>
          </p:cNvPr>
          <p:cNvSpPr/>
          <p:nvPr/>
        </p:nvSpPr>
        <p:spPr>
          <a:xfrm rot="16200000" flipV="1">
            <a:off x="6057900" y="1723077"/>
            <a:ext cx="76200" cy="667128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83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14A30AE-C0A9-4CAF-A372-68485C7B1233}"/>
              </a:ext>
            </a:extLst>
          </p:cNvPr>
          <p:cNvGrpSpPr/>
          <p:nvPr/>
        </p:nvGrpSpPr>
        <p:grpSpPr>
          <a:xfrm>
            <a:off x="4661170" y="579775"/>
            <a:ext cx="2869660" cy="3785652"/>
            <a:chOff x="4661170" y="113415"/>
            <a:chExt cx="2869660" cy="37856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1B0737-B009-44AF-A487-A5CB893A2869}"/>
                </a:ext>
              </a:extLst>
            </p:cNvPr>
            <p:cNvSpPr txBox="1"/>
            <p:nvPr/>
          </p:nvSpPr>
          <p:spPr>
            <a:xfrm>
              <a:off x="5346775" y="113415"/>
              <a:ext cx="149845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00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C06218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?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70C33D5-E5D3-4A6D-A0CE-9E710AC56376}"/>
                </a:ext>
              </a:extLst>
            </p:cNvPr>
            <p:cNvCxnSpPr>
              <a:cxnSpLocks/>
            </p:cNvCxnSpPr>
            <p:nvPr/>
          </p:nvCxnSpPr>
          <p:spPr>
            <a:xfrm>
              <a:off x="4661170" y="3498646"/>
              <a:ext cx="2869660" cy="0"/>
            </a:xfrm>
            <a:prstGeom prst="line">
              <a:avLst/>
            </a:prstGeom>
            <a:ln w="7302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F3DA34-F631-45EB-A3E5-DF89E0F8CB3F}"/>
              </a:ext>
            </a:extLst>
          </p:cNvPr>
          <p:cNvGrpSpPr/>
          <p:nvPr/>
        </p:nvGrpSpPr>
        <p:grpSpPr>
          <a:xfrm>
            <a:off x="704814" y="4385399"/>
            <a:ext cx="10782372" cy="1883890"/>
            <a:chOff x="558005" y="2298000"/>
            <a:chExt cx="10782372" cy="188389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4D39C80-AA89-4B55-9818-FCA717D65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05" y="2356723"/>
              <a:ext cx="1800000" cy="180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0D25376-C95C-4473-9204-4326B7745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2555" y="2381890"/>
              <a:ext cx="1800000" cy="1800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3732731-77E9-4DF3-9FE5-AD60D939E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7439" y="2298000"/>
              <a:ext cx="1800000" cy="1800000"/>
            </a:xfrm>
            <a:prstGeom prst="rect">
              <a:avLst/>
            </a:prstGeom>
          </p:spPr>
        </p:pic>
        <p:pic>
          <p:nvPicPr>
            <p:cNvPr id="14" name="그림 1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AE15F813-CC24-4200-B934-70F8248CE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377" y="2356723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6837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E00B7AA-9DE1-4838-A7CB-669CD6091735}"/>
              </a:ext>
            </a:extLst>
          </p:cNvPr>
          <p:cNvSpPr txBox="1"/>
          <p:nvPr/>
        </p:nvSpPr>
        <p:spPr>
          <a:xfrm>
            <a:off x="3872490" y="2939635"/>
            <a:ext cx="4384535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621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THANK YOU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631A9CF-69BE-4B9C-90AD-F77DDD2A8CE7}"/>
              </a:ext>
            </a:extLst>
          </p:cNvPr>
          <p:cNvCxnSpPr>
            <a:cxnSpLocks/>
          </p:cNvCxnSpPr>
          <p:nvPr/>
        </p:nvCxnSpPr>
        <p:spPr>
          <a:xfrm>
            <a:off x="3949430" y="3918364"/>
            <a:ext cx="4307595" cy="0"/>
          </a:xfrm>
          <a:prstGeom prst="line">
            <a:avLst/>
          </a:prstGeom>
          <a:ln w="7302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92715024-AD94-4126-BD60-DEFFF18E23A2}"/>
              </a:ext>
            </a:extLst>
          </p:cNvPr>
          <p:cNvSpPr/>
          <p:nvPr/>
        </p:nvSpPr>
        <p:spPr>
          <a:xfrm>
            <a:off x="5718146" y="2149340"/>
            <a:ext cx="755703" cy="755703"/>
          </a:xfrm>
          <a:prstGeom prst="ellipse">
            <a:avLst/>
          </a:prstGeom>
          <a:solidFill>
            <a:srgbClr val="C06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DBC4DC-D5C7-4A58-A11B-054176F5D13F}"/>
              </a:ext>
            </a:extLst>
          </p:cNvPr>
          <p:cNvGrpSpPr/>
          <p:nvPr/>
        </p:nvGrpSpPr>
        <p:grpSpPr>
          <a:xfrm>
            <a:off x="5957751" y="2427764"/>
            <a:ext cx="276492" cy="198855"/>
            <a:chOff x="5948363" y="1496990"/>
            <a:chExt cx="404811" cy="21874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0B9601D-D10E-49DD-ACA5-2EB6DB7F84E9}"/>
                </a:ext>
              </a:extLst>
            </p:cNvPr>
            <p:cNvCxnSpPr>
              <a:cxnSpLocks/>
            </p:cNvCxnSpPr>
            <p:nvPr/>
          </p:nvCxnSpPr>
          <p:spPr>
            <a:xfrm>
              <a:off x="5948363" y="1583050"/>
              <a:ext cx="147637" cy="13268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1DF9B51-5572-44DF-828F-90B0908FE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1496990"/>
              <a:ext cx="257174" cy="21874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826EBD5-8C17-4FC4-8581-30E252955AF2}"/>
              </a:ext>
            </a:extLst>
          </p:cNvPr>
          <p:cNvSpPr txBox="1"/>
          <p:nvPr/>
        </p:nvSpPr>
        <p:spPr>
          <a:xfrm>
            <a:off x="6327895" y="3952956"/>
            <a:ext cx="2036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Made By. MSJ </a:t>
            </a:r>
          </a:p>
        </p:txBody>
      </p:sp>
    </p:spTree>
    <p:extLst>
      <p:ext uri="{BB962C8B-B14F-4D97-AF65-F5344CB8AC3E}">
        <p14:creationId xmlns:p14="http://schemas.microsoft.com/office/powerpoint/2010/main" val="1047107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B427A96-68C8-48EE-B565-84BD302E6E34}"/>
              </a:ext>
            </a:extLst>
          </p:cNvPr>
          <p:cNvSpPr txBox="1"/>
          <p:nvPr/>
        </p:nvSpPr>
        <p:spPr>
          <a:xfrm>
            <a:off x="4395054" y="3036585"/>
            <a:ext cx="340189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621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01. </a:t>
            </a:r>
            <a:r>
              <a:rPr lang="ko-KR" altLang="en-US" sz="4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621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</a:t>
            </a:r>
            <a:r>
              <a:rPr lang="ko-KR" altLang="en-US" sz="4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4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환경</a:t>
            </a:r>
            <a:endParaRPr lang="en-US" altLang="ko-KR" sz="45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DEB316F-F257-414E-9ECD-AE80E7EC1182}"/>
              </a:ext>
            </a:extLst>
          </p:cNvPr>
          <p:cNvGrpSpPr/>
          <p:nvPr/>
        </p:nvGrpSpPr>
        <p:grpSpPr>
          <a:xfrm>
            <a:off x="2760358" y="1761182"/>
            <a:ext cx="6671284" cy="435853"/>
            <a:chOff x="2760358" y="2175232"/>
            <a:chExt cx="6671284" cy="43585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61B3295-F33A-41DC-B40F-702CBE0C2034}"/>
                </a:ext>
              </a:extLst>
            </p:cNvPr>
            <p:cNvSpPr/>
            <p:nvPr/>
          </p:nvSpPr>
          <p:spPr>
            <a:xfrm>
              <a:off x="2760358" y="2190532"/>
              <a:ext cx="76200" cy="420553"/>
            </a:xfrm>
            <a:prstGeom prst="rect">
              <a:avLst/>
            </a:prstGeom>
            <a:solidFill>
              <a:srgbClr val="C06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F59CD26-F041-4D7C-BC8E-52972D99FD29}"/>
                </a:ext>
              </a:extLst>
            </p:cNvPr>
            <p:cNvSpPr/>
            <p:nvPr/>
          </p:nvSpPr>
          <p:spPr>
            <a:xfrm>
              <a:off x="9355442" y="2175232"/>
              <a:ext cx="76200" cy="420553"/>
            </a:xfrm>
            <a:prstGeom prst="rect">
              <a:avLst/>
            </a:prstGeom>
            <a:solidFill>
              <a:srgbClr val="C06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60C86D2-C17D-4A57-870F-80946100FEBF}"/>
                </a:ext>
              </a:extLst>
            </p:cNvPr>
            <p:cNvSpPr/>
            <p:nvPr/>
          </p:nvSpPr>
          <p:spPr>
            <a:xfrm rot="5400000">
              <a:off x="6057900" y="-1122309"/>
              <a:ext cx="76200" cy="6671283"/>
            </a:xfrm>
            <a:prstGeom prst="rect">
              <a:avLst/>
            </a:prstGeom>
            <a:solidFill>
              <a:srgbClr val="C06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D3B5D3-C156-4A95-A62D-D7FA298D89BF}"/>
              </a:ext>
            </a:extLst>
          </p:cNvPr>
          <p:cNvSpPr/>
          <p:nvPr/>
        </p:nvSpPr>
        <p:spPr>
          <a:xfrm flipV="1">
            <a:off x="2760358" y="4660966"/>
            <a:ext cx="76200" cy="4205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335534-B5E5-4A35-90BC-3A1E33F4A29C}"/>
              </a:ext>
            </a:extLst>
          </p:cNvPr>
          <p:cNvSpPr/>
          <p:nvPr/>
        </p:nvSpPr>
        <p:spPr>
          <a:xfrm flipV="1">
            <a:off x="9355442" y="4676266"/>
            <a:ext cx="76200" cy="4205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5A4489-1730-4ABB-B0BD-3E72AF9B6612}"/>
              </a:ext>
            </a:extLst>
          </p:cNvPr>
          <p:cNvSpPr/>
          <p:nvPr/>
        </p:nvSpPr>
        <p:spPr>
          <a:xfrm rot="16200000" flipV="1">
            <a:off x="6057900" y="1723077"/>
            <a:ext cx="76200" cy="667128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65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ECD1F60-BA6F-48D6-B9B5-56DCDBC07BA0}"/>
              </a:ext>
            </a:extLst>
          </p:cNvPr>
          <p:cNvSpPr txBox="1"/>
          <p:nvPr/>
        </p:nvSpPr>
        <p:spPr>
          <a:xfrm>
            <a:off x="0" y="176564"/>
            <a:ext cx="2070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404040"/>
                </a:solidFill>
                <a:latin typeface="G마켓 산스 Bold" panose="020B0503020000020004" pitchFamily="50" charset="-127"/>
                <a:ea typeface="G마켓 산스 Bold" panose="020B0503020000020004" pitchFamily="50" charset="-127"/>
              </a:rPr>
              <a:t>개발 환경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05D9C34-AF9B-4A31-8F1D-4A78100DC84B}"/>
              </a:ext>
            </a:extLst>
          </p:cNvPr>
          <p:cNvCxnSpPr>
            <a:cxnSpLocks/>
          </p:cNvCxnSpPr>
          <p:nvPr/>
        </p:nvCxnSpPr>
        <p:spPr>
          <a:xfrm>
            <a:off x="2070135" y="453563"/>
            <a:ext cx="9719788" cy="310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1B9412B-B590-4F56-BE55-5BACC08B5F41}"/>
              </a:ext>
            </a:extLst>
          </p:cNvPr>
          <p:cNvSpPr/>
          <p:nvPr/>
        </p:nvSpPr>
        <p:spPr>
          <a:xfrm>
            <a:off x="3484938" y="1616696"/>
            <a:ext cx="7541649" cy="18391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77E79D-FAC6-4BB1-BAE3-50EAB2132C27}"/>
              </a:ext>
            </a:extLst>
          </p:cNvPr>
          <p:cNvSpPr txBox="1"/>
          <p:nvPr/>
        </p:nvSpPr>
        <p:spPr>
          <a:xfrm>
            <a:off x="3577387" y="1736980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621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하드웨어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06218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3854FC4-F2FB-4C80-BB29-EFA7D400A6BA}"/>
              </a:ext>
            </a:extLst>
          </p:cNvPr>
          <p:cNvSpPr/>
          <p:nvPr/>
        </p:nvSpPr>
        <p:spPr>
          <a:xfrm>
            <a:off x="3690805" y="2137179"/>
            <a:ext cx="412072" cy="62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75">
                <a:extLst>
                  <a:ext uri="{FF2B5EF4-FFF2-40B4-BE49-F238E27FC236}">
                    <a16:creationId xmlns:a16="http://schemas.microsoft.com/office/drawing/2014/main" id="{B55F374B-E4B9-4618-A85E-E0872002F69A}"/>
                  </a:ext>
                </a:extLst>
              </p:cNvPr>
              <p:cNvSpPr txBox="1"/>
              <p:nvPr/>
            </p:nvSpPr>
            <p:spPr>
              <a:xfrm>
                <a:off x="3781273" y="2259738"/>
                <a:ext cx="7285969" cy="1040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/>
                  </a:rPr>
                  <a:t>CPU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G마켓 산스 Medium" panose="0200000000000000000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G마켓 산스 Medium" panose="02000000000000000000"/>
                          </a:rPr>
                          <m:t>11</m:t>
                        </m:r>
                      </m:e>
                      <m:sup>
                        <m:r>
                          <a:rPr lang="en-US" altLang="ko-KR" sz="1400" b="0" i="1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G마켓 산스 Medium" panose="0200000000000000000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/>
                  </a:rPr>
                  <a:t> Gen Intel® Core™ i5-1135G7 @ 2.40GHz(8cpus) ~ 2.4GHz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/>
                  </a:rPr>
                  <a:t>RAM : 16GB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/>
                  </a:rPr>
                  <a:t>GPU : Internal – Intel® Iris® Xe Graphics, External – NVIDIA GeForce MX450</a:t>
                </a:r>
              </a:p>
            </p:txBody>
          </p:sp>
        </mc:Choice>
        <mc:Fallback xmlns="">
          <p:sp>
            <p:nvSpPr>
              <p:cNvPr id="53" name="TextBox 75">
                <a:extLst>
                  <a:ext uri="{FF2B5EF4-FFF2-40B4-BE49-F238E27FC236}">
                    <a16:creationId xmlns:a16="http://schemas.microsoft.com/office/drawing/2014/main" id="{B55F374B-E4B9-4618-A85E-E0872002F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273" y="2259738"/>
                <a:ext cx="7285969" cy="10406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43DE14-0455-4617-91F9-BFAF9D5A4E0D}"/>
              </a:ext>
            </a:extLst>
          </p:cNvPr>
          <p:cNvSpPr/>
          <p:nvPr/>
        </p:nvSpPr>
        <p:spPr>
          <a:xfrm>
            <a:off x="3690805" y="2446890"/>
            <a:ext cx="90468" cy="90468"/>
          </a:xfrm>
          <a:prstGeom prst="rect">
            <a:avLst/>
          </a:prstGeom>
          <a:solidFill>
            <a:srgbClr val="C06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7E6B4D1-36D9-40B5-B277-D9D62A25A359}"/>
              </a:ext>
            </a:extLst>
          </p:cNvPr>
          <p:cNvSpPr/>
          <p:nvPr/>
        </p:nvSpPr>
        <p:spPr>
          <a:xfrm>
            <a:off x="3484937" y="3643024"/>
            <a:ext cx="4072309" cy="18272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CA79A44-F19D-436A-8DEF-59894CBD69E1}"/>
              </a:ext>
            </a:extLst>
          </p:cNvPr>
          <p:cNvSpPr txBox="1"/>
          <p:nvPr/>
        </p:nvSpPr>
        <p:spPr>
          <a:xfrm>
            <a:off x="3577387" y="3751340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621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소프트웨어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06218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A5B9F8B-A740-433E-9E61-CE6000F397E3}"/>
              </a:ext>
            </a:extLst>
          </p:cNvPr>
          <p:cNvSpPr/>
          <p:nvPr/>
        </p:nvSpPr>
        <p:spPr>
          <a:xfrm>
            <a:off x="3690805" y="4151539"/>
            <a:ext cx="412072" cy="62144"/>
          </a:xfrm>
          <a:prstGeom prst="rect">
            <a:avLst/>
          </a:prstGeom>
          <a:solidFill>
            <a:srgbClr val="C06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C06218"/>
              </a:solidFill>
            </a:endParaRPr>
          </a:p>
        </p:txBody>
      </p:sp>
      <p:sp>
        <p:nvSpPr>
          <p:cNvPr id="62" name="TextBox 75">
            <a:extLst>
              <a:ext uri="{FF2B5EF4-FFF2-40B4-BE49-F238E27FC236}">
                <a16:creationId xmlns:a16="http://schemas.microsoft.com/office/drawing/2014/main" id="{DB256179-93CF-4F2D-AD8E-5B29892663A0}"/>
              </a:ext>
            </a:extLst>
          </p:cNvPr>
          <p:cNvSpPr txBox="1"/>
          <p:nvPr/>
        </p:nvSpPr>
        <p:spPr>
          <a:xfrm>
            <a:off x="3781273" y="4274098"/>
            <a:ext cx="3586238" cy="103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/>
              </a:rPr>
              <a:t>OS :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/>
              </a:rPr>
              <a:t>WINDOWS 10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/>
              </a:rPr>
              <a:t>Unity Version : 2020.3.23f1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/>
              </a:rPr>
              <a:t>Language : Visual Studio 2019 - C#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1EDF654-223E-43F1-91FD-024B3025252B}"/>
              </a:ext>
            </a:extLst>
          </p:cNvPr>
          <p:cNvSpPr/>
          <p:nvPr/>
        </p:nvSpPr>
        <p:spPr>
          <a:xfrm>
            <a:off x="3690805" y="4461250"/>
            <a:ext cx="90468" cy="90468"/>
          </a:xfrm>
          <a:prstGeom prst="rect">
            <a:avLst/>
          </a:prstGeom>
          <a:solidFill>
            <a:srgbClr val="C06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23F9032-5432-42F3-8EC9-D7A8DDC7E3EA}"/>
              </a:ext>
            </a:extLst>
          </p:cNvPr>
          <p:cNvSpPr/>
          <p:nvPr/>
        </p:nvSpPr>
        <p:spPr>
          <a:xfrm>
            <a:off x="7763115" y="3638114"/>
            <a:ext cx="3263472" cy="18272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613AE5-1FFF-4A9F-A099-3B59399D181A}"/>
              </a:ext>
            </a:extLst>
          </p:cNvPr>
          <p:cNvSpPr txBox="1"/>
          <p:nvPr/>
        </p:nvSpPr>
        <p:spPr>
          <a:xfrm>
            <a:off x="7833609" y="3746430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621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활용도구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06218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DF8F54A-B776-4906-A55D-FB614D258B26}"/>
              </a:ext>
            </a:extLst>
          </p:cNvPr>
          <p:cNvSpPr/>
          <p:nvPr/>
        </p:nvSpPr>
        <p:spPr>
          <a:xfrm>
            <a:off x="7947027" y="4146629"/>
            <a:ext cx="412072" cy="62144"/>
          </a:xfrm>
          <a:prstGeom prst="rect">
            <a:avLst/>
          </a:prstGeom>
          <a:solidFill>
            <a:srgbClr val="C06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TextBox 75">
            <a:extLst>
              <a:ext uri="{FF2B5EF4-FFF2-40B4-BE49-F238E27FC236}">
                <a16:creationId xmlns:a16="http://schemas.microsoft.com/office/drawing/2014/main" id="{3937FE78-EDFE-439B-9ADB-7B91E54F690B}"/>
              </a:ext>
            </a:extLst>
          </p:cNvPr>
          <p:cNvSpPr txBox="1"/>
          <p:nvPr/>
        </p:nvSpPr>
        <p:spPr>
          <a:xfrm>
            <a:off x="8082320" y="4269188"/>
            <a:ext cx="2071401" cy="103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/>
              </a:rPr>
              <a:t>Unity Hub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/>
              </a:rPr>
              <a:t>Unity Asset Store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/>
              </a:rPr>
              <a:t>Draw.io(Flowchart)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329C5B0-CCFA-458C-BDA5-91F3EE5227BF}"/>
              </a:ext>
            </a:extLst>
          </p:cNvPr>
          <p:cNvSpPr/>
          <p:nvPr/>
        </p:nvSpPr>
        <p:spPr>
          <a:xfrm>
            <a:off x="7964957" y="4456340"/>
            <a:ext cx="90468" cy="90468"/>
          </a:xfrm>
          <a:prstGeom prst="rect">
            <a:avLst/>
          </a:prstGeom>
          <a:solidFill>
            <a:srgbClr val="C06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B2B3D9-FBFA-4C6D-9945-CEEC787ED19F}"/>
              </a:ext>
            </a:extLst>
          </p:cNvPr>
          <p:cNvSpPr/>
          <p:nvPr/>
        </p:nvSpPr>
        <p:spPr>
          <a:xfrm>
            <a:off x="3688256" y="2135090"/>
            <a:ext cx="412072" cy="62144"/>
          </a:xfrm>
          <a:prstGeom prst="rect">
            <a:avLst/>
          </a:prstGeom>
          <a:solidFill>
            <a:srgbClr val="C06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51EBB6C-AAB3-449B-80A0-C15EF0367F68}"/>
              </a:ext>
            </a:extLst>
          </p:cNvPr>
          <p:cNvCxnSpPr>
            <a:cxnSpLocks/>
          </p:cNvCxnSpPr>
          <p:nvPr/>
        </p:nvCxnSpPr>
        <p:spPr>
          <a:xfrm>
            <a:off x="315548" y="6416070"/>
            <a:ext cx="115716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75743045-0AFC-4FBE-AA83-0E938B2B4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85" y="2491190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3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B427A96-68C8-48EE-B565-84BD302E6E34}"/>
              </a:ext>
            </a:extLst>
          </p:cNvPr>
          <p:cNvSpPr txBox="1"/>
          <p:nvPr/>
        </p:nvSpPr>
        <p:spPr>
          <a:xfrm>
            <a:off x="4339750" y="3036585"/>
            <a:ext cx="351250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621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02. </a:t>
            </a:r>
            <a:r>
              <a:rPr lang="ko-KR" altLang="en-US" sz="4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621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구현</a:t>
            </a:r>
            <a:r>
              <a:rPr lang="ko-KR" altLang="en-US" sz="4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4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기능</a:t>
            </a:r>
            <a:endParaRPr lang="en-US" altLang="ko-KR" sz="45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DEB316F-F257-414E-9ECD-AE80E7EC1182}"/>
              </a:ext>
            </a:extLst>
          </p:cNvPr>
          <p:cNvGrpSpPr/>
          <p:nvPr/>
        </p:nvGrpSpPr>
        <p:grpSpPr>
          <a:xfrm>
            <a:off x="2760358" y="1761182"/>
            <a:ext cx="6671284" cy="435853"/>
            <a:chOff x="2760358" y="2175232"/>
            <a:chExt cx="6671284" cy="43585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61B3295-F33A-41DC-B40F-702CBE0C2034}"/>
                </a:ext>
              </a:extLst>
            </p:cNvPr>
            <p:cNvSpPr/>
            <p:nvPr/>
          </p:nvSpPr>
          <p:spPr>
            <a:xfrm>
              <a:off x="2760358" y="2190532"/>
              <a:ext cx="76200" cy="420553"/>
            </a:xfrm>
            <a:prstGeom prst="rect">
              <a:avLst/>
            </a:prstGeom>
            <a:solidFill>
              <a:srgbClr val="C06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F59CD26-F041-4D7C-BC8E-52972D99FD29}"/>
                </a:ext>
              </a:extLst>
            </p:cNvPr>
            <p:cNvSpPr/>
            <p:nvPr/>
          </p:nvSpPr>
          <p:spPr>
            <a:xfrm>
              <a:off x="9355442" y="2175232"/>
              <a:ext cx="76200" cy="420553"/>
            </a:xfrm>
            <a:prstGeom prst="rect">
              <a:avLst/>
            </a:prstGeom>
            <a:solidFill>
              <a:srgbClr val="C06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60C86D2-C17D-4A57-870F-80946100FEBF}"/>
                </a:ext>
              </a:extLst>
            </p:cNvPr>
            <p:cNvSpPr/>
            <p:nvPr/>
          </p:nvSpPr>
          <p:spPr>
            <a:xfrm rot="5400000">
              <a:off x="6057900" y="-1122309"/>
              <a:ext cx="76200" cy="6671283"/>
            </a:xfrm>
            <a:prstGeom prst="rect">
              <a:avLst/>
            </a:prstGeom>
            <a:solidFill>
              <a:srgbClr val="C06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D3B5D3-C156-4A95-A62D-D7FA298D89BF}"/>
              </a:ext>
            </a:extLst>
          </p:cNvPr>
          <p:cNvSpPr/>
          <p:nvPr/>
        </p:nvSpPr>
        <p:spPr>
          <a:xfrm flipV="1">
            <a:off x="2760358" y="4660966"/>
            <a:ext cx="76200" cy="4205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335534-B5E5-4A35-90BC-3A1E33F4A29C}"/>
              </a:ext>
            </a:extLst>
          </p:cNvPr>
          <p:cNvSpPr/>
          <p:nvPr/>
        </p:nvSpPr>
        <p:spPr>
          <a:xfrm flipV="1">
            <a:off x="9355442" y="4676266"/>
            <a:ext cx="76200" cy="4205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5A4489-1730-4ABB-B0BD-3E72AF9B6612}"/>
              </a:ext>
            </a:extLst>
          </p:cNvPr>
          <p:cNvSpPr/>
          <p:nvPr/>
        </p:nvSpPr>
        <p:spPr>
          <a:xfrm rot="16200000" flipV="1">
            <a:off x="6057900" y="1723077"/>
            <a:ext cx="76200" cy="667128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13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ECD1F60-BA6F-48D6-B9B5-56DCDBC07BA0}"/>
              </a:ext>
            </a:extLst>
          </p:cNvPr>
          <p:cNvSpPr txBox="1"/>
          <p:nvPr/>
        </p:nvSpPr>
        <p:spPr>
          <a:xfrm>
            <a:off x="0" y="176564"/>
            <a:ext cx="2070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404040"/>
                </a:solidFill>
                <a:latin typeface="G마켓 산스 Bold" panose="020B0503020000020004" pitchFamily="50" charset="-127"/>
                <a:ea typeface="G마켓 산스 Bold" panose="020B0503020000020004" pitchFamily="50" charset="-127"/>
              </a:rPr>
              <a:t>구현 기능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05D9C34-AF9B-4A31-8F1D-4A78100DC84B}"/>
              </a:ext>
            </a:extLst>
          </p:cNvPr>
          <p:cNvCxnSpPr>
            <a:cxnSpLocks/>
          </p:cNvCxnSpPr>
          <p:nvPr/>
        </p:nvCxnSpPr>
        <p:spPr>
          <a:xfrm>
            <a:off x="2070135" y="453563"/>
            <a:ext cx="9719788" cy="310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51EBB6C-AAB3-449B-80A0-C15EF0367F68}"/>
              </a:ext>
            </a:extLst>
          </p:cNvPr>
          <p:cNvCxnSpPr>
            <a:cxnSpLocks/>
          </p:cNvCxnSpPr>
          <p:nvPr/>
        </p:nvCxnSpPr>
        <p:spPr>
          <a:xfrm>
            <a:off x="315548" y="6416070"/>
            <a:ext cx="115716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AF26A1A-C583-4D91-9470-2E385A164175}"/>
              </a:ext>
            </a:extLst>
          </p:cNvPr>
          <p:cNvGrpSpPr/>
          <p:nvPr/>
        </p:nvGrpSpPr>
        <p:grpSpPr>
          <a:xfrm>
            <a:off x="3795447" y="1319826"/>
            <a:ext cx="1952104" cy="1952104"/>
            <a:chOff x="2608506" y="1171697"/>
            <a:chExt cx="1952104" cy="1952104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14E9D967-56F4-44DE-A22E-E5B174820348}"/>
                </a:ext>
              </a:extLst>
            </p:cNvPr>
            <p:cNvGrpSpPr/>
            <p:nvPr/>
          </p:nvGrpSpPr>
          <p:grpSpPr>
            <a:xfrm>
              <a:off x="2608506" y="1171697"/>
              <a:ext cx="1952104" cy="1952104"/>
              <a:chOff x="6080438" y="950777"/>
              <a:chExt cx="1952104" cy="1952104"/>
            </a:xfrm>
          </p:grpSpPr>
          <p:sp>
            <p:nvSpPr>
              <p:cNvPr id="80" name="막힌 원호 79">
                <a:extLst>
                  <a:ext uri="{FF2B5EF4-FFF2-40B4-BE49-F238E27FC236}">
                    <a16:creationId xmlns:a16="http://schemas.microsoft.com/office/drawing/2014/main" id="{7FDA7F92-006D-4316-8F48-B4B067AF18F0}"/>
                  </a:ext>
                </a:extLst>
              </p:cNvPr>
              <p:cNvSpPr/>
              <p:nvPr/>
            </p:nvSpPr>
            <p:spPr>
              <a:xfrm rot="18980838" flipV="1">
                <a:off x="6080438" y="950777"/>
                <a:ext cx="1952104" cy="1952104"/>
              </a:xfrm>
              <a:prstGeom prst="blockArc">
                <a:avLst>
                  <a:gd name="adj1" fmla="val 884306"/>
                  <a:gd name="adj2" fmla="val 20930986"/>
                  <a:gd name="adj3" fmla="val 2007"/>
                </a:avLst>
              </a:prstGeom>
              <a:solidFill>
                <a:srgbClr val="C062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13F4DEB2-44FB-46F1-9966-53653C62F0F5}"/>
                  </a:ext>
                </a:extLst>
              </p:cNvPr>
              <p:cNvSpPr/>
              <p:nvPr/>
            </p:nvSpPr>
            <p:spPr>
              <a:xfrm>
                <a:off x="7631736" y="1166701"/>
                <a:ext cx="173732" cy="173732"/>
              </a:xfrm>
              <a:prstGeom prst="ellipse">
                <a:avLst/>
              </a:prstGeom>
              <a:noFill/>
              <a:ln w="41275">
                <a:solidFill>
                  <a:srgbClr val="C062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E0CEB00-C3C9-4A4A-9D96-608CADB72B37}"/>
                </a:ext>
              </a:extLst>
            </p:cNvPr>
            <p:cNvSpPr txBox="1"/>
            <p:nvPr/>
          </p:nvSpPr>
          <p:spPr>
            <a:xfrm>
              <a:off x="3123534" y="1624436"/>
              <a:ext cx="92204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리더보드</a:t>
              </a:r>
              <a:endPara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95E5596-6D65-438C-89B1-C9B54D1364A2}"/>
                </a:ext>
              </a:extLst>
            </p:cNvPr>
            <p:cNvSpPr txBox="1"/>
            <p:nvPr/>
          </p:nvSpPr>
          <p:spPr>
            <a:xfrm>
              <a:off x="2814448" y="2028264"/>
              <a:ext cx="1564852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05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게임 플레이에 대한</a:t>
              </a:r>
              <a:endPara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스코어를 순위제로</a:t>
              </a:r>
              <a:endParaRPr lang="en-US" altLang="ko-KR" sz="1200" kern="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갱신할 수 있도록 구성</a:t>
              </a:r>
              <a:endParaRPr lang="en-US" altLang="ko-KR" sz="12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3532089B-D225-4D89-BC14-B71260EC9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3" y="2385252"/>
            <a:ext cx="1980000" cy="1980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35B28A9-901B-4510-A610-4724FF937449}"/>
              </a:ext>
            </a:extLst>
          </p:cNvPr>
          <p:cNvGrpSpPr/>
          <p:nvPr/>
        </p:nvGrpSpPr>
        <p:grpSpPr>
          <a:xfrm>
            <a:off x="6193457" y="1319826"/>
            <a:ext cx="1952104" cy="1952104"/>
            <a:chOff x="8461856" y="1187016"/>
            <a:chExt cx="1952104" cy="1952104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40021E3-953B-4772-812B-641E4CBE045A}"/>
                </a:ext>
              </a:extLst>
            </p:cNvPr>
            <p:cNvGrpSpPr/>
            <p:nvPr/>
          </p:nvGrpSpPr>
          <p:grpSpPr>
            <a:xfrm>
              <a:off x="8461856" y="1187016"/>
              <a:ext cx="1952104" cy="1952104"/>
              <a:chOff x="6080438" y="950777"/>
              <a:chExt cx="1952104" cy="1952104"/>
            </a:xfrm>
          </p:grpSpPr>
          <p:sp>
            <p:nvSpPr>
              <p:cNvPr id="53" name="막힌 원호 52">
                <a:extLst>
                  <a:ext uri="{FF2B5EF4-FFF2-40B4-BE49-F238E27FC236}">
                    <a16:creationId xmlns:a16="http://schemas.microsoft.com/office/drawing/2014/main" id="{7E75BFE4-B382-49E4-A06A-29448D685972}"/>
                  </a:ext>
                </a:extLst>
              </p:cNvPr>
              <p:cNvSpPr/>
              <p:nvPr/>
            </p:nvSpPr>
            <p:spPr>
              <a:xfrm rot="18980838" flipV="1">
                <a:off x="6080438" y="950777"/>
                <a:ext cx="1952104" cy="1952104"/>
              </a:xfrm>
              <a:prstGeom prst="blockArc">
                <a:avLst>
                  <a:gd name="adj1" fmla="val 884306"/>
                  <a:gd name="adj2" fmla="val 20930986"/>
                  <a:gd name="adj3" fmla="val 2007"/>
                </a:avLst>
              </a:prstGeom>
              <a:solidFill>
                <a:srgbClr val="C062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37C22FE1-9419-4949-915E-055B80CFFB21}"/>
                  </a:ext>
                </a:extLst>
              </p:cNvPr>
              <p:cNvSpPr/>
              <p:nvPr/>
            </p:nvSpPr>
            <p:spPr>
              <a:xfrm>
                <a:off x="7631736" y="1166701"/>
                <a:ext cx="173732" cy="173732"/>
              </a:xfrm>
              <a:prstGeom prst="ellipse">
                <a:avLst/>
              </a:prstGeom>
              <a:noFill/>
              <a:ln w="41275">
                <a:solidFill>
                  <a:srgbClr val="C062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9DEAB79-38E5-450F-957F-087354B1A346}"/>
                </a:ext>
              </a:extLst>
            </p:cNvPr>
            <p:cNvSpPr txBox="1"/>
            <p:nvPr/>
          </p:nvSpPr>
          <p:spPr>
            <a:xfrm>
              <a:off x="9069056" y="1639755"/>
              <a:ext cx="73770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도움말</a:t>
              </a:r>
              <a:endPara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979B83C-CD5D-46CB-B7C6-B28933096B67}"/>
                </a:ext>
              </a:extLst>
            </p:cNvPr>
            <p:cNvSpPr txBox="1"/>
            <p:nvPr/>
          </p:nvSpPr>
          <p:spPr>
            <a:xfrm>
              <a:off x="8526737" y="2007723"/>
              <a:ext cx="1846979" cy="867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05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게임 플레이에 대한</a:t>
              </a:r>
              <a:endPara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설명과 함께 규칙을</a:t>
              </a:r>
              <a:endParaRPr lang="en-US" altLang="ko-KR" sz="1200" kern="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제공하여 사용자가 게임을 </a:t>
              </a:r>
              <a:endParaRPr lang="en-US" altLang="ko-KR" sz="1200" kern="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쉽게 이해 하도록 함</a:t>
              </a:r>
              <a:endParaRPr lang="en-US" altLang="ko-KR" sz="1200" kern="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C3244F-7536-4E34-860E-AB55F22560F4}"/>
              </a:ext>
            </a:extLst>
          </p:cNvPr>
          <p:cNvGrpSpPr/>
          <p:nvPr/>
        </p:nvGrpSpPr>
        <p:grpSpPr>
          <a:xfrm>
            <a:off x="2595145" y="3670108"/>
            <a:ext cx="1952104" cy="1952104"/>
            <a:chOff x="2985483" y="3810861"/>
            <a:chExt cx="1952104" cy="1952104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2681E09-BEBD-4D03-B3F8-A35665B70DC3}"/>
                </a:ext>
              </a:extLst>
            </p:cNvPr>
            <p:cNvGrpSpPr/>
            <p:nvPr/>
          </p:nvGrpSpPr>
          <p:grpSpPr>
            <a:xfrm>
              <a:off x="2985483" y="3810861"/>
              <a:ext cx="1952104" cy="1952104"/>
              <a:chOff x="6080438" y="950777"/>
              <a:chExt cx="1952104" cy="1952104"/>
            </a:xfrm>
          </p:grpSpPr>
          <p:sp>
            <p:nvSpPr>
              <p:cNvPr id="62" name="막힌 원호 61">
                <a:extLst>
                  <a:ext uri="{FF2B5EF4-FFF2-40B4-BE49-F238E27FC236}">
                    <a16:creationId xmlns:a16="http://schemas.microsoft.com/office/drawing/2014/main" id="{5B423225-B982-413B-91AC-77072D12DE43}"/>
                  </a:ext>
                </a:extLst>
              </p:cNvPr>
              <p:cNvSpPr/>
              <p:nvPr/>
            </p:nvSpPr>
            <p:spPr>
              <a:xfrm rot="18980838" flipV="1">
                <a:off x="6080438" y="950777"/>
                <a:ext cx="1952104" cy="1952104"/>
              </a:xfrm>
              <a:prstGeom prst="blockArc">
                <a:avLst>
                  <a:gd name="adj1" fmla="val 884306"/>
                  <a:gd name="adj2" fmla="val 20930986"/>
                  <a:gd name="adj3" fmla="val 2007"/>
                </a:avLst>
              </a:prstGeom>
              <a:solidFill>
                <a:srgbClr val="C062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F87AE627-6BD0-4F5C-8E97-D5554BA988D1}"/>
                  </a:ext>
                </a:extLst>
              </p:cNvPr>
              <p:cNvSpPr/>
              <p:nvPr/>
            </p:nvSpPr>
            <p:spPr>
              <a:xfrm>
                <a:off x="7631736" y="1166701"/>
                <a:ext cx="173732" cy="173732"/>
              </a:xfrm>
              <a:prstGeom prst="ellipse">
                <a:avLst/>
              </a:prstGeom>
              <a:noFill/>
              <a:ln w="41275">
                <a:solidFill>
                  <a:srgbClr val="C062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C78E2C7-EEE7-4A19-ABC5-0232DFB23756}"/>
                </a:ext>
              </a:extLst>
            </p:cNvPr>
            <p:cNvSpPr txBox="1"/>
            <p:nvPr/>
          </p:nvSpPr>
          <p:spPr>
            <a:xfrm>
              <a:off x="3319158" y="4274161"/>
              <a:ext cx="134524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플레이어 체력</a:t>
              </a:r>
              <a:endPara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AB0A4C7-F531-4346-86DF-A4EB748F5639}"/>
                </a:ext>
              </a:extLst>
            </p:cNvPr>
            <p:cNvSpPr txBox="1"/>
            <p:nvPr/>
          </p:nvSpPr>
          <p:spPr>
            <a:xfrm>
              <a:off x="3157256" y="4668406"/>
              <a:ext cx="1669047" cy="867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한번의 목숨으로 끝나는</a:t>
              </a:r>
              <a:endParaRPr lang="en-US" altLang="ko-KR" sz="1200" kern="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것이 아닌 여러 목숨을</a:t>
              </a:r>
              <a:endParaRPr lang="en-US" altLang="ko-KR" sz="1200" kern="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제공하여 게임에 대한</a:t>
              </a:r>
              <a:endParaRPr lang="en-US" altLang="ko-KR" sz="1200" kern="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흥미를 향상</a:t>
              </a:r>
              <a:endParaRPr lang="en-US" altLang="ko-KR" sz="12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3055B1F-7537-48C4-A2B6-1E0779EA5F90}"/>
              </a:ext>
            </a:extLst>
          </p:cNvPr>
          <p:cNvGrpSpPr/>
          <p:nvPr/>
        </p:nvGrpSpPr>
        <p:grpSpPr>
          <a:xfrm>
            <a:off x="9765353" y="3670108"/>
            <a:ext cx="1952104" cy="1952104"/>
            <a:chOff x="9706630" y="3821110"/>
            <a:chExt cx="1952104" cy="1952104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8B315B5-236F-43E5-B713-58EE40F3600A}"/>
                </a:ext>
              </a:extLst>
            </p:cNvPr>
            <p:cNvGrpSpPr/>
            <p:nvPr/>
          </p:nvGrpSpPr>
          <p:grpSpPr>
            <a:xfrm>
              <a:off x="9706630" y="3821110"/>
              <a:ext cx="1952104" cy="1952104"/>
              <a:chOff x="6080438" y="950777"/>
              <a:chExt cx="1952104" cy="1952104"/>
            </a:xfrm>
          </p:grpSpPr>
          <p:sp>
            <p:nvSpPr>
              <p:cNvPr id="67" name="막힌 원호 66">
                <a:extLst>
                  <a:ext uri="{FF2B5EF4-FFF2-40B4-BE49-F238E27FC236}">
                    <a16:creationId xmlns:a16="http://schemas.microsoft.com/office/drawing/2014/main" id="{73A49600-A01D-4075-BAB5-7564BA316396}"/>
                  </a:ext>
                </a:extLst>
              </p:cNvPr>
              <p:cNvSpPr/>
              <p:nvPr/>
            </p:nvSpPr>
            <p:spPr>
              <a:xfrm rot="18980838" flipV="1">
                <a:off x="6080438" y="950777"/>
                <a:ext cx="1952104" cy="1952104"/>
              </a:xfrm>
              <a:prstGeom prst="blockArc">
                <a:avLst>
                  <a:gd name="adj1" fmla="val 884306"/>
                  <a:gd name="adj2" fmla="val 20930986"/>
                  <a:gd name="adj3" fmla="val 2007"/>
                </a:avLst>
              </a:prstGeom>
              <a:solidFill>
                <a:srgbClr val="C062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8B1D8A4C-BA1F-43D1-AFF2-5637E40BF3D6}"/>
                  </a:ext>
                </a:extLst>
              </p:cNvPr>
              <p:cNvSpPr/>
              <p:nvPr/>
            </p:nvSpPr>
            <p:spPr>
              <a:xfrm>
                <a:off x="7631736" y="1166701"/>
                <a:ext cx="173732" cy="173732"/>
              </a:xfrm>
              <a:prstGeom prst="ellipse">
                <a:avLst/>
              </a:prstGeom>
              <a:noFill/>
              <a:ln w="41275">
                <a:solidFill>
                  <a:srgbClr val="C062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D13003B-49E3-48DA-8A4A-6CB1C65E669E}"/>
                </a:ext>
              </a:extLst>
            </p:cNvPr>
            <p:cNvSpPr txBox="1"/>
            <p:nvPr/>
          </p:nvSpPr>
          <p:spPr>
            <a:xfrm>
              <a:off x="10194406" y="4254767"/>
              <a:ext cx="97655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보스 구현</a:t>
              </a:r>
              <a:endPara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1EB520F-73E9-421F-81D7-25B3761EC48D}"/>
                </a:ext>
              </a:extLst>
            </p:cNvPr>
            <p:cNvSpPr txBox="1"/>
            <p:nvPr/>
          </p:nvSpPr>
          <p:spPr>
            <a:xfrm>
              <a:off x="9878909" y="4659747"/>
              <a:ext cx="1632178" cy="867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슈팅게임의 꽃</a:t>
              </a:r>
              <a:r>
                <a:rPr lang="en-US" altLang="ko-KR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</a:t>
              </a:r>
            </a:p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후반부에 보스를</a:t>
              </a:r>
              <a:endParaRPr lang="en-US" altLang="ko-KR" sz="1200" kern="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출현시킴으로써 게임에</a:t>
              </a:r>
              <a:endParaRPr lang="en-US" altLang="ko-KR" sz="1200" kern="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대한 흥미를 향상</a:t>
              </a:r>
              <a:endParaRPr lang="en-US" altLang="ko-KR" sz="1200" kern="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844BCC-EB77-4E0F-B2FE-ED8FEF807380}"/>
              </a:ext>
            </a:extLst>
          </p:cNvPr>
          <p:cNvGrpSpPr/>
          <p:nvPr/>
        </p:nvGrpSpPr>
        <p:grpSpPr>
          <a:xfrm>
            <a:off x="4985214" y="3670108"/>
            <a:ext cx="1952104" cy="1952104"/>
            <a:chOff x="5505598" y="3751077"/>
            <a:chExt cx="1952104" cy="1952104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3F796A18-7C47-44C0-8343-F10D23D57CE8}"/>
                </a:ext>
              </a:extLst>
            </p:cNvPr>
            <p:cNvGrpSpPr/>
            <p:nvPr/>
          </p:nvGrpSpPr>
          <p:grpSpPr>
            <a:xfrm>
              <a:off x="5505598" y="3751077"/>
              <a:ext cx="1952104" cy="1952104"/>
              <a:chOff x="6080438" y="950777"/>
              <a:chExt cx="1952104" cy="1952104"/>
            </a:xfrm>
          </p:grpSpPr>
          <p:sp>
            <p:nvSpPr>
              <p:cNvPr id="94" name="막힌 원호 93">
                <a:extLst>
                  <a:ext uri="{FF2B5EF4-FFF2-40B4-BE49-F238E27FC236}">
                    <a16:creationId xmlns:a16="http://schemas.microsoft.com/office/drawing/2014/main" id="{0D742C95-DA4D-4EFA-9DFD-14E09261F7B1}"/>
                  </a:ext>
                </a:extLst>
              </p:cNvPr>
              <p:cNvSpPr/>
              <p:nvPr/>
            </p:nvSpPr>
            <p:spPr>
              <a:xfrm rot="18980838" flipV="1">
                <a:off x="6080438" y="950777"/>
                <a:ext cx="1952104" cy="1952104"/>
              </a:xfrm>
              <a:prstGeom prst="blockArc">
                <a:avLst>
                  <a:gd name="adj1" fmla="val 884306"/>
                  <a:gd name="adj2" fmla="val 20930986"/>
                  <a:gd name="adj3" fmla="val 2007"/>
                </a:avLst>
              </a:prstGeom>
              <a:solidFill>
                <a:srgbClr val="C062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49D92D5A-0CC7-446B-A02C-0A4591A82C01}"/>
                  </a:ext>
                </a:extLst>
              </p:cNvPr>
              <p:cNvSpPr/>
              <p:nvPr/>
            </p:nvSpPr>
            <p:spPr>
              <a:xfrm>
                <a:off x="7631736" y="1166701"/>
                <a:ext cx="173732" cy="173732"/>
              </a:xfrm>
              <a:prstGeom prst="ellipse">
                <a:avLst/>
              </a:prstGeom>
              <a:noFill/>
              <a:ln w="41275">
                <a:solidFill>
                  <a:srgbClr val="C062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A3191EB-DCD2-49E7-920D-CAF35B8931CE}"/>
                </a:ext>
              </a:extLst>
            </p:cNvPr>
            <p:cNvSpPr txBox="1"/>
            <p:nvPr/>
          </p:nvSpPr>
          <p:spPr>
            <a:xfrm>
              <a:off x="5660755" y="4226679"/>
              <a:ext cx="16417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충돌 효과음 및 </a:t>
              </a:r>
              <a:r>
                <a:rPr lang="ko-KR" altLang="en-US" sz="12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임펙트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B91D766-EEBB-4B66-A0E9-C3AC17C6ED7F}"/>
                </a:ext>
              </a:extLst>
            </p:cNvPr>
            <p:cNvSpPr txBox="1"/>
            <p:nvPr/>
          </p:nvSpPr>
          <p:spPr>
            <a:xfrm>
              <a:off x="5625782" y="4589714"/>
              <a:ext cx="1736373" cy="867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플레이어</a:t>
              </a:r>
              <a:r>
                <a:rPr lang="en-US" altLang="ko-KR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 </a:t>
              </a: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적</a:t>
              </a:r>
              <a:r>
                <a:rPr lang="en-US" altLang="ko-KR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 </a:t>
              </a: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보스 등</a:t>
              </a:r>
              <a:endParaRPr lang="en-US" altLang="ko-KR" sz="1200" kern="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다양한 객체 간의 충돌이</a:t>
              </a:r>
              <a:endParaRPr lang="en-US" altLang="ko-KR" sz="1200" kern="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발생할 시</a:t>
              </a:r>
              <a:r>
                <a:rPr lang="en-US" altLang="ko-KR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 </a:t>
              </a: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효과음과 함께</a:t>
              </a:r>
              <a:endParaRPr lang="en-US" altLang="ko-KR" sz="1200" kern="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폭발 효과가 발생함</a:t>
              </a:r>
              <a:endParaRPr lang="en-US" altLang="ko-KR" sz="1200" kern="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5922EFF-11FB-4AEB-A843-0511D6954527}"/>
              </a:ext>
            </a:extLst>
          </p:cNvPr>
          <p:cNvGrpSpPr/>
          <p:nvPr/>
        </p:nvGrpSpPr>
        <p:grpSpPr>
          <a:xfrm>
            <a:off x="8603949" y="1319826"/>
            <a:ext cx="1952104" cy="1952104"/>
            <a:chOff x="9960178" y="2545956"/>
            <a:chExt cx="1952104" cy="1952104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C0DA0419-3273-4BC6-BD04-CE12E09EC734}"/>
                </a:ext>
              </a:extLst>
            </p:cNvPr>
            <p:cNvGrpSpPr/>
            <p:nvPr/>
          </p:nvGrpSpPr>
          <p:grpSpPr>
            <a:xfrm>
              <a:off x="9960178" y="2545956"/>
              <a:ext cx="1952104" cy="1952104"/>
              <a:chOff x="6080438" y="950777"/>
              <a:chExt cx="1952104" cy="1952104"/>
            </a:xfrm>
          </p:grpSpPr>
          <p:sp>
            <p:nvSpPr>
              <p:cNvPr id="99" name="막힌 원호 98">
                <a:extLst>
                  <a:ext uri="{FF2B5EF4-FFF2-40B4-BE49-F238E27FC236}">
                    <a16:creationId xmlns:a16="http://schemas.microsoft.com/office/drawing/2014/main" id="{56E81B97-5047-4D30-A956-F4F0B97E07F8}"/>
                  </a:ext>
                </a:extLst>
              </p:cNvPr>
              <p:cNvSpPr/>
              <p:nvPr/>
            </p:nvSpPr>
            <p:spPr>
              <a:xfrm rot="18980838" flipV="1">
                <a:off x="6080438" y="950777"/>
                <a:ext cx="1952104" cy="1952104"/>
              </a:xfrm>
              <a:prstGeom prst="blockArc">
                <a:avLst>
                  <a:gd name="adj1" fmla="val 884306"/>
                  <a:gd name="adj2" fmla="val 20930986"/>
                  <a:gd name="adj3" fmla="val 2007"/>
                </a:avLst>
              </a:prstGeom>
              <a:solidFill>
                <a:srgbClr val="C062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D175BE9E-754B-43EB-9B44-707C671FEC51}"/>
                  </a:ext>
                </a:extLst>
              </p:cNvPr>
              <p:cNvSpPr/>
              <p:nvPr/>
            </p:nvSpPr>
            <p:spPr>
              <a:xfrm>
                <a:off x="7631736" y="1166701"/>
                <a:ext cx="173732" cy="173732"/>
              </a:xfrm>
              <a:prstGeom prst="ellipse">
                <a:avLst/>
              </a:prstGeom>
              <a:noFill/>
              <a:ln w="41275">
                <a:solidFill>
                  <a:srgbClr val="C062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5BF1AD8-3030-4328-B05A-B198BB589F51}"/>
                </a:ext>
              </a:extLst>
            </p:cNvPr>
            <p:cNvSpPr txBox="1"/>
            <p:nvPr/>
          </p:nvSpPr>
          <p:spPr>
            <a:xfrm>
              <a:off x="10360984" y="3017750"/>
              <a:ext cx="116089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게임 스코어</a:t>
              </a:r>
              <a:endPara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E6BEDCD-6371-4253-9EED-9DB99FBB532A}"/>
                </a:ext>
              </a:extLst>
            </p:cNvPr>
            <p:cNvSpPr txBox="1"/>
            <p:nvPr/>
          </p:nvSpPr>
          <p:spPr>
            <a:xfrm>
              <a:off x="10028982" y="3448968"/>
              <a:ext cx="1810111" cy="867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적을 죽일 때마다</a:t>
              </a:r>
              <a:endParaRPr lang="en-US" altLang="ko-KR" sz="1200" kern="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스코어가 상승하는 기능을</a:t>
              </a:r>
              <a:endParaRPr lang="en-US" altLang="ko-KR" sz="1200" kern="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추가함으로써 게임에 </a:t>
              </a:r>
              <a:endParaRPr lang="en-US" altLang="ko-KR" sz="1200" kern="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대한 </a:t>
              </a: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흥미를 향상</a:t>
              </a:r>
              <a:endParaRPr lang="en-US" altLang="ko-KR" sz="12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2B20598-974A-42B6-A4BB-CE49F2E71327}"/>
              </a:ext>
            </a:extLst>
          </p:cNvPr>
          <p:cNvGrpSpPr/>
          <p:nvPr/>
        </p:nvGrpSpPr>
        <p:grpSpPr>
          <a:xfrm>
            <a:off x="7375283" y="3670108"/>
            <a:ext cx="1952104" cy="1952104"/>
            <a:chOff x="9960178" y="2545956"/>
            <a:chExt cx="1952104" cy="1952104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DC39F15A-93B2-4A98-8173-DC77AA5AF712}"/>
                </a:ext>
              </a:extLst>
            </p:cNvPr>
            <p:cNvGrpSpPr/>
            <p:nvPr/>
          </p:nvGrpSpPr>
          <p:grpSpPr>
            <a:xfrm>
              <a:off x="9960178" y="2545956"/>
              <a:ext cx="1952104" cy="1952104"/>
              <a:chOff x="6080438" y="950777"/>
              <a:chExt cx="1952104" cy="1952104"/>
            </a:xfrm>
          </p:grpSpPr>
          <p:sp>
            <p:nvSpPr>
              <p:cNvPr id="118" name="막힌 원호 117">
                <a:extLst>
                  <a:ext uri="{FF2B5EF4-FFF2-40B4-BE49-F238E27FC236}">
                    <a16:creationId xmlns:a16="http://schemas.microsoft.com/office/drawing/2014/main" id="{0EA199DA-E9CA-4A06-BD8C-A7D46C8EBC5E}"/>
                  </a:ext>
                </a:extLst>
              </p:cNvPr>
              <p:cNvSpPr/>
              <p:nvPr/>
            </p:nvSpPr>
            <p:spPr>
              <a:xfrm rot="18980838" flipV="1">
                <a:off x="6080438" y="950777"/>
                <a:ext cx="1952104" cy="1952104"/>
              </a:xfrm>
              <a:prstGeom prst="blockArc">
                <a:avLst>
                  <a:gd name="adj1" fmla="val 884306"/>
                  <a:gd name="adj2" fmla="val 20930986"/>
                  <a:gd name="adj3" fmla="val 2007"/>
                </a:avLst>
              </a:prstGeom>
              <a:solidFill>
                <a:srgbClr val="C062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15E63B34-F3DF-44C2-8F79-D1EE1BE16C1C}"/>
                  </a:ext>
                </a:extLst>
              </p:cNvPr>
              <p:cNvSpPr/>
              <p:nvPr/>
            </p:nvSpPr>
            <p:spPr>
              <a:xfrm>
                <a:off x="7631736" y="1166701"/>
                <a:ext cx="173732" cy="173732"/>
              </a:xfrm>
              <a:prstGeom prst="ellipse">
                <a:avLst/>
              </a:prstGeom>
              <a:noFill/>
              <a:ln w="41275">
                <a:solidFill>
                  <a:srgbClr val="C062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C1DA0D5-AFCF-47EA-B9C4-94FFABD8AFED}"/>
                </a:ext>
              </a:extLst>
            </p:cNvPr>
            <p:cNvSpPr txBox="1"/>
            <p:nvPr/>
          </p:nvSpPr>
          <p:spPr>
            <a:xfrm>
              <a:off x="10212710" y="3000972"/>
              <a:ext cx="145745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승리</a:t>
              </a:r>
              <a:r>
                <a:rPr lang="en-US" altLang="ko-KR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/</a:t>
              </a:r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패배 화면</a:t>
              </a:r>
              <a:endPara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81C8961-DF4D-4C02-A751-F306BA2FA535}"/>
                </a:ext>
              </a:extLst>
            </p:cNvPr>
            <p:cNvSpPr txBox="1"/>
            <p:nvPr/>
          </p:nvSpPr>
          <p:spPr>
            <a:xfrm>
              <a:off x="10099515" y="3423801"/>
              <a:ext cx="1669047" cy="867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플레이어가 스테이지를</a:t>
              </a:r>
              <a:endParaRPr lang="en-US" altLang="ko-KR" sz="1200" kern="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모두 완료하거나 플레이</a:t>
              </a:r>
              <a:endParaRPr lang="en-US" altLang="ko-KR" sz="1200" kern="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도중에 사망하는 경우에</a:t>
              </a:r>
              <a:endParaRPr lang="en-US" altLang="ko-KR" sz="1200" kern="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>
                <a:lnSpc>
                  <a:spcPct val="105000"/>
                </a:lnSpc>
              </a:pPr>
              <a:r>
                <a:rPr lang="ko-KR" altLang="en-US" sz="1200" kern="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대해 화면을 구성함</a:t>
              </a:r>
              <a:endParaRPr lang="en-US" altLang="ko-KR" sz="12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7330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B427A96-68C8-48EE-B565-84BD302E6E34}"/>
              </a:ext>
            </a:extLst>
          </p:cNvPr>
          <p:cNvSpPr txBox="1"/>
          <p:nvPr/>
        </p:nvSpPr>
        <p:spPr>
          <a:xfrm>
            <a:off x="3999112" y="2690336"/>
            <a:ext cx="4193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621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z="4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621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실행 흐름 및</a:t>
            </a:r>
            <a:endParaRPr lang="en-US" altLang="ko-KR" sz="45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06218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4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0404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시스템 구성</a:t>
            </a:r>
            <a:endParaRPr lang="en-US" altLang="ko-KR" sz="45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0404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DEB316F-F257-414E-9ECD-AE80E7EC1182}"/>
              </a:ext>
            </a:extLst>
          </p:cNvPr>
          <p:cNvGrpSpPr/>
          <p:nvPr/>
        </p:nvGrpSpPr>
        <p:grpSpPr>
          <a:xfrm>
            <a:off x="2760358" y="1761182"/>
            <a:ext cx="6671284" cy="435853"/>
            <a:chOff x="2760358" y="2175232"/>
            <a:chExt cx="6671284" cy="43585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61B3295-F33A-41DC-B40F-702CBE0C2034}"/>
                </a:ext>
              </a:extLst>
            </p:cNvPr>
            <p:cNvSpPr/>
            <p:nvPr/>
          </p:nvSpPr>
          <p:spPr>
            <a:xfrm>
              <a:off x="2760358" y="2190532"/>
              <a:ext cx="76200" cy="420553"/>
            </a:xfrm>
            <a:prstGeom prst="rect">
              <a:avLst/>
            </a:prstGeom>
            <a:solidFill>
              <a:srgbClr val="C06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F59CD26-F041-4D7C-BC8E-52972D99FD29}"/>
                </a:ext>
              </a:extLst>
            </p:cNvPr>
            <p:cNvSpPr/>
            <p:nvPr/>
          </p:nvSpPr>
          <p:spPr>
            <a:xfrm>
              <a:off x="9355442" y="2175232"/>
              <a:ext cx="76200" cy="420553"/>
            </a:xfrm>
            <a:prstGeom prst="rect">
              <a:avLst/>
            </a:prstGeom>
            <a:solidFill>
              <a:srgbClr val="C06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60C86D2-C17D-4A57-870F-80946100FEBF}"/>
                </a:ext>
              </a:extLst>
            </p:cNvPr>
            <p:cNvSpPr/>
            <p:nvPr/>
          </p:nvSpPr>
          <p:spPr>
            <a:xfrm rot="5400000">
              <a:off x="6057900" y="-1122309"/>
              <a:ext cx="76200" cy="6671283"/>
            </a:xfrm>
            <a:prstGeom prst="rect">
              <a:avLst/>
            </a:prstGeom>
            <a:solidFill>
              <a:srgbClr val="C06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D3B5D3-C156-4A95-A62D-D7FA298D89BF}"/>
              </a:ext>
            </a:extLst>
          </p:cNvPr>
          <p:cNvSpPr/>
          <p:nvPr/>
        </p:nvSpPr>
        <p:spPr>
          <a:xfrm flipV="1">
            <a:off x="2760358" y="4660966"/>
            <a:ext cx="76200" cy="4205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335534-B5E5-4A35-90BC-3A1E33F4A29C}"/>
              </a:ext>
            </a:extLst>
          </p:cNvPr>
          <p:cNvSpPr/>
          <p:nvPr/>
        </p:nvSpPr>
        <p:spPr>
          <a:xfrm flipV="1">
            <a:off x="9355442" y="4676266"/>
            <a:ext cx="76200" cy="4205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5A4489-1730-4ABB-B0BD-3E72AF9B6612}"/>
              </a:ext>
            </a:extLst>
          </p:cNvPr>
          <p:cNvSpPr/>
          <p:nvPr/>
        </p:nvSpPr>
        <p:spPr>
          <a:xfrm rot="16200000" flipV="1">
            <a:off x="6057900" y="1723077"/>
            <a:ext cx="76200" cy="667128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47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51EBB6C-AAB3-449B-80A0-C15EF0367F68}"/>
              </a:ext>
            </a:extLst>
          </p:cNvPr>
          <p:cNvCxnSpPr>
            <a:cxnSpLocks/>
          </p:cNvCxnSpPr>
          <p:nvPr/>
        </p:nvCxnSpPr>
        <p:spPr>
          <a:xfrm>
            <a:off x="315548" y="6416070"/>
            <a:ext cx="11571652" cy="0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8847312-8DF0-4633-99B3-D4591CC6440F}"/>
              </a:ext>
            </a:extLst>
          </p:cNvPr>
          <p:cNvSpPr txBox="1"/>
          <p:nvPr/>
        </p:nvSpPr>
        <p:spPr>
          <a:xfrm>
            <a:off x="0" y="176564"/>
            <a:ext cx="2357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404040"/>
                </a:solidFill>
                <a:latin typeface="G마켓 산스 Bold" panose="020B0503020000020004" pitchFamily="50" charset="-127"/>
                <a:ea typeface="G마켓 산스 Bold" panose="020B0503020000020004" pitchFamily="50" charset="-127"/>
              </a:rPr>
              <a:t>실행 흐름 및 시스템 구성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E0376C4-6F0D-48EA-92F9-1AF7095D6827}"/>
              </a:ext>
            </a:extLst>
          </p:cNvPr>
          <p:cNvCxnSpPr>
            <a:cxnSpLocks/>
          </p:cNvCxnSpPr>
          <p:nvPr/>
        </p:nvCxnSpPr>
        <p:spPr>
          <a:xfrm flipV="1">
            <a:off x="2357718" y="684395"/>
            <a:ext cx="9529482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4C015E1-D140-4241-A1EB-B6D70B78B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8" y="2557036"/>
            <a:ext cx="1980000" cy="198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9858A1-3321-4DFC-BA48-457F4763E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049" y="838213"/>
            <a:ext cx="5983267" cy="533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90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51EBB6C-AAB3-449B-80A0-C15EF0367F68}"/>
              </a:ext>
            </a:extLst>
          </p:cNvPr>
          <p:cNvCxnSpPr>
            <a:cxnSpLocks/>
          </p:cNvCxnSpPr>
          <p:nvPr/>
        </p:nvCxnSpPr>
        <p:spPr>
          <a:xfrm>
            <a:off x="315548" y="6416070"/>
            <a:ext cx="11571652" cy="0"/>
          </a:xfrm>
          <a:prstGeom prst="line">
            <a:avLst/>
          </a:prstGeom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8847312-8DF0-4633-99B3-D4591CC6440F}"/>
              </a:ext>
            </a:extLst>
          </p:cNvPr>
          <p:cNvSpPr txBox="1"/>
          <p:nvPr/>
        </p:nvSpPr>
        <p:spPr>
          <a:xfrm>
            <a:off x="0" y="176564"/>
            <a:ext cx="2357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404040"/>
                </a:solidFill>
                <a:latin typeface="G마켓 산스 Bold" panose="020B0503020000020004" pitchFamily="50" charset="-127"/>
                <a:ea typeface="G마켓 산스 Bold" panose="020B0503020000020004" pitchFamily="50" charset="-127"/>
              </a:rPr>
              <a:t>실행 흐름 및 시스템 구성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E0376C4-6F0D-48EA-92F9-1AF7095D6827}"/>
              </a:ext>
            </a:extLst>
          </p:cNvPr>
          <p:cNvCxnSpPr>
            <a:cxnSpLocks/>
          </p:cNvCxnSpPr>
          <p:nvPr/>
        </p:nvCxnSpPr>
        <p:spPr>
          <a:xfrm flipV="1">
            <a:off x="2357718" y="684395"/>
            <a:ext cx="9529482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3AB228-612E-4802-958B-CB1BC9F40D26}"/>
              </a:ext>
            </a:extLst>
          </p:cNvPr>
          <p:cNvGrpSpPr/>
          <p:nvPr/>
        </p:nvGrpSpPr>
        <p:grpSpPr>
          <a:xfrm>
            <a:off x="3726853" y="870256"/>
            <a:ext cx="6502939" cy="5359954"/>
            <a:chOff x="3642963" y="891847"/>
            <a:chExt cx="6502939" cy="535995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A75B7F4-CA16-4119-BE29-9145DC03487A}"/>
                </a:ext>
              </a:extLst>
            </p:cNvPr>
            <p:cNvGrpSpPr/>
            <p:nvPr/>
          </p:nvGrpSpPr>
          <p:grpSpPr>
            <a:xfrm>
              <a:off x="4192651" y="1520466"/>
              <a:ext cx="2023141" cy="2023141"/>
              <a:chOff x="2976171" y="1407259"/>
              <a:chExt cx="2023141" cy="2023141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F8301B9-86C8-4662-9339-9AAEB6A592DC}"/>
                  </a:ext>
                </a:extLst>
              </p:cNvPr>
              <p:cNvGrpSpPr/>
              <p:nvPr/>
            </p:nvGrpSpPr>
            <p:grpSpPr>
              <a:xfrm>
                <a:off x="2976171" y="1407259"/>
                <a:ext cx="2023141" cy="2023141"/>
                <a:chOff x="1485484" y="2467491"/>
                <a:chExt cx="2225455" cy="2225455"/>
              </a:xfrm>
            </p:grpSpPr>
            <p:sp>
              <p:nvSpPr>
                <p:cNvPr id="15" name="원형: 비어 있음 14">
                  <a:extLst>
                    <a:ext uri="{FF2B5EF4-FFF2-40B4-BE49-F238E27FC236}">
                      <a16:creationId xmlns:a16="http://schemas.microsoft.com/office/drawing/2014/main" id="{547B3003-7559-4DB2-AA47-58F8C2131691}"/>
                    </a:ext>
                  </a:extLst>
                </p:cNvPr>
                <p:cNvSpPr/>
                <p:nvPr/>
              </p:nvSpPr>
              <p:spPr>
                <a:xfrm>
                  <a:off x="1485649" y="2467656"/>
                  <a:ext cx="2225124" cy="2225124"/>
                </a:xfrm>
                <a:prstGeom prst="donut">
                  <a:avLst>
                    <a:gd name="adj" fmla="val 8509"/>
                  </a:avLst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막힌 원호 15">
                  <a:extLst>
                    <a:ext uri="{FF2B5EF4-FFF2-40B4-BE49-F238E27FC236}">
                      <a16:creationId xmlns:a16="http://schemas.microsoft.com/office/drawing/2014/main" id="{71FB377F-C7FE-4533-9541-9D000D4D05E7}"/>
                    </a:ext>
                  </a:extLst>
                </p:cNvPr>
                <p:cNvSpPr/>
                <p:nvPr/>
              </p:nvSpPr>
              <p:spPr>
                <a:xfrm rot="4882423" flipH="1" flipV="1">
                  <a:off x="1485484" y="2467491"/>
                  <a:ext cx="2225455" cy="2225455"/>
                </a:xfrm>
                <a:prstGeom prst="blockArc">
                  <a:avLst>
                    <a:gd name="adj1" fmla="val 16716377"/>
                    <a:gd name="adj2" fmla="val 453217"/>
                    <a:gd name="adj3" fmla="val 8516"/>
                  </a:avLst>
                </a:prstGeom>
                <a:solidFill>
                  <a:srgbClr val="C062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149AAE-3892-499C-9217-D8F546199D54}"/>
                  </a:ext>
                </a:extLst>
              </p:cNvPr>
              <p:cNvSpPr txBox="1"/>
              <p:nvPr/>
            </p:nvSpPr>
            <p:spPr>
              <a:xfrm>
                <a:off x="3118749" y="2409661"/>
                <a:ext cx="17379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프로그램 실행</a:t>
                </a:r>
                <a:endPara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C135D-EBC2-4535-9709-BF5BD6392B0B}"/>
                  </a:ext>
                </a:extLst>
              </p:cNvPr>
              <p:cNvSpPr txBox="1"/>
              <p:nvPr/>
            </p:nvSpPr>
            <p:spPr>
              <a:xfrm>
                <a:off x="3668579" y="1797115"/>
                <a:ext cx="63831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01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4BA7139-E60F-4DDD-84F5-C674C5A2B109}"/>
                </a:ext>
              </a:extLst>
            </p:cNvPr>
            <p:cNvGrpSpPr/>
            <p:nvPr/>
          </p:nvGrpSpPr>
          <p:grpSpPr>
            <a:xfrm>
              <a:off x="7438859" y="1520617"/>
              <a:ext cx="2023141" cy="2023141"/>
              <a:chOff x="5852417" y="1350228"/>
              <a:chExt cx="2023141" cy="2023141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4A46638E-3C3B-46AB-B076-08AC8D20351A}"/>
                  </a:ext>
                </a:extLst>
              </p:cNvPr>
              <p:cNvGrpSpPr/>
              <p:nvPr/>
            </p:nvGrpSpPr>
            <p:grpSpPr>
              <a:xfrm>
                <a:off x="5852417" y="1350228"/>
                <a:ext cx="2023141" cy="2023141"/>
                <a:chOff x="1485484" y="2467491"/>
                <a:chExt cx="2225455" cy="2225455"/>
              </a:xfrm>
            </p:grpSpPr>
            <p:sp>
              <p:nvSpPr>
                <p:cNvPr id="21" name="원형: 비어 있음 20">
                  <a:extLst>
                    <a:ext uri="{FF2B5EF4-FFF2-40B4-BE49-F238E27FC236}">
                      <a16:creationId xmlns:a16="http://schemas.microsoft.com/office/drawing/2014/main" id="{606C64D0-D809-4285-BBC1-02E0A230F759}"/>
                    </a:ext>
                  </a:extLst>
                </p:cNvPr>
                <p:cNvSpPr/>
                <p:nvPr/>
              </p:nvSpPr>
              <p:spPr>
                <a:xfrm>
                  <a:off x="1485649" y="2467656"/>
                  <a:ext cx="2225124" cy="2225124"/>
                </a:xfrm>
                <a:prstGeom prst="donut">
                  <a:avLst>
                    <a:gd name="adj" fmla="val 8509"/>
                  </a:avLst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막힌 원호 21">
                  <a:extLst>
                    <a:ext uri="{FF2B5EF4-FFF2-40B4-BE49-F238E27FC236}">
                      <a16:creationId xmlns:a16="http://schemas.microsoft.com/office/drawing/2014/main" id="{DA68D2E8-E94D-4254-BF36-1FCDEFB6FC3A}"/>
                    </a:ext>
                  </a:extLst>
                </p:cNvPr>
                <p:cNvSpPr/>
                <p:nvPr/>
              </p:nvSpPr>
              <p:spPr>
                <a:xfrm rot="4882423" flipH="1" flipV="1">
                  <a:off x="1485484" y="2467491"/>
                  <a:ext cx="2225455" cy="2225455"/>
                </a:xfrm>
                <a:prstGeom prst="blockArc">
                  <a:avLst>
                    <a:gd name="adj1" fmla="val 11251926"/>
                    <a:gd name="adj2" fmla="val 453217"/>
                    <a:gd name="adj3" fmla="val 8516"/>
                  </a:avLst>
                </a:prstGeom>
                <a:solidFill>
                  <a:srgbClr val="C062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0F3DA6-BEAC-43A8-804D-0740AF3C0D17}"/>
                  </a:ext>
                </a:extLst>
              </p:cNvPr>
              <p:cNvSpPr txBox="1"/>
              <p:nvPr/>
            </p:nvSpPr>
            <p:spPr>
              <a:xfrm>
                <a:off x="6241856" y="2348406"/>
                <a:ext cx="12442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버튼 선택</a:t>
                </a:r>
                <a:endPara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99213C-6724-47E8-94EC-9745BC9BF236}"/>
                  </a:ext>
                </a:extLst>
              </p:cNvPr>
              <p:cNvSpPr txBox="1"/>
              <p:nvPr/>
            </p:nvSpPr>
            <p:spPr>
              <a:xfrm>
                <a:off x="6507955" y="1740084"/>
                <a:ext cx="7120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02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17CDF3D-3C23-4F49-9721-681DD4F3F0B9}"/>
                </a:ext>
              </a:extLst>
            </p:cNvPr>
            <p:cNvGrpSpPr/>
            <p:nvPr/>
          </p:nvGrpSpPr>
          <p:grpSpPr>
            <a:xfrm>
              <a:off x="4192956" y="4041461"/>
              <a:ext cx="2023141" cy="2033669"/>
              <a:chOff x="8819137" y="1339542"/>
              <a:chExt cx="2023141" cy="2023141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ABC6217E-9D1D-4C07-9E99-BE542961AF58}"/>
                  </a:ext>
                </a:extLst>
              </p:cNvPr>
              <p:cNvGrpSpPr/>
              <p:nvPr/>
            </p:nvGrpSpPr>
            <p:grpSpPr>
              <a:xfrm>
                <a:off x="8819137" y="1339542"/>
                <a:ext cx="2023141" cy="2023141"/>
                <a:chOff x="1485484" y="2467491"/>
                <a:chExt cx="2225455" cy="2225455"/>
              </a:xfrm>
            </p:grpSpPr>
            <p:sp>
              <p:nvSpPr>
                <p:cNvPr id="30" name="원형: 비어 있음 29">
                  <a:extLst>
                    <a:ext uri="{FF2B5EF4-FFF2-40B4-BE49-F238E27FC236}">
                      <a16:creationId xmlns:a16="http://schemas.microsoft.com/office/drawing/2014/main" id="{C62F9084-9DDE-4E7C-BB86-AB6CFA8468D5}"/>
                    </a:ext>
                  </a:extLst>
                </p:cNvPr>
                <p:cNvSpPr/>
                <p:nvPr/>
              </p:nvSpPr>
              <p:spPr>
                <a:xfrm>
                  <a:off x="1485649" y="2467656"/>
                  <a:ext cx="2225124" cy="2225124"/>
                </a:xfrm>
                <a:prstGeom prst="donut">
                  <a:avLst>
                    <a:gd name="adj" fmla="val 8509"/>
                  </a:avLst>
                </a:prstGeom>
                <a:solidFill>
                  <a:srgbClr val="4040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막힌 원호 30">
                  <a:extLst>
                    <a:ext uri="{FF2B5EF4-FFF2-40B4-BE49-F238E27FC236}">
                      <a16:creationId xmlns:a16="http://schemas.microsoft.com/office/drawing/2014/main" id="{65395B90-8D40-4729-8DF3-8335AC557B36}"/>
                    </a:ext>
                  </a:extLst>
                </p:cNvPr>
                <p:cNvSpPr/>
                <p:nvPr/>
              </p:nvSpPr>
              <p:spPr>
                <a:xfrm rot="4882423" flipH="1" flipV="1">
                  <a:off x="1485484" y="2467491"/>
                  <a:ext cx="2225455" cy="2225455"/>
                </a:xfrm>
                <a:prstGeom prst="blockArc">
                  <a:avLst>
                    <a:gd name="adj1" fmla="val 5745856"/>
                    <a:gd name="adj2" fmla="val 453217"/>
                    <a:gd name="adj3" fmla="val 8516"/>
                  </a:avLst>
                </a:prstGeom>
                <a:solidFill>
                  <a:srgbClr val="C062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C50E14-67C4-4A2F-BE43-949C5AAB5D9E}"/>
                  </a:ext>
                </a:extLst>
              </p:cNvPr>
              <p:cNvSpPr txBox="1"/>
              <p:nvPr/>
            </p:nvSpPr>
            <p:spPr>
              <a:xfrm>
                <a:off x="9089157" y="2341944"/>
                <a:ext cx="1483098" cy="581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버튼을 통한</a:t>
                </a: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  <a:p>
                <a:pPr algn="ctr"/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여러 기능 수행</a:t>
                </a: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1C6530-669F-46EC-B9D0-22F3BE2926F4}"/>
                  </a:ext>
                </a:extLst>
              </p:cNvPr>
              <p:cNvSpPr txBox="1"/>
              <p:nvPr/>
            </p:nvSpPr>
            <p:spPr>
              <a:xfrm>
                <a:off x="9473072" y="1729398"/>
                <a:ext cx="71526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03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05A95E8-87A9-44FE-A308-94A449CD515B}"/>
                </a:ext>
              </a:extLst>
            </p:cNvPr>
            <p:cNvGrpSpPr/>
            <p:nvPr/>
          </p:nvGrpSpPr>
          <p:grpSpPr>
            <a:xfrm>
              <a:off x="7439009" y="4064690"/>
              <a:ext cx="2022840" cy="2022840"/>
              <a:chOff x="5938589" y="4290577"/>
              <a:chExt cx="2022840" cy="2022840"/>
            </a:xfrm>
          </p:grpSpPr>
          <p:sp>
            <p:nvSpPr>
              <p:cNvPr id="33" name="원형: 비어 있음 32">
                <a:extLst>
                  <a:ext uri="{FF2B5EF4-FFF2-40B4-BE49-F238E27FC236}">
                    <a16:creationId xmlns:a16="http://schemas.microsoft.com/office/drawing/2014/main" id="{C9E90766-F448-4183-931A-3AE70B63C544}"/>
                  </a:ext>
                </a:extLst>
              </p:cNvPr>
              <p:cNvSpPr/>
              <p:nvPr/>
            </p:nvSpPr>
            <p:spPr>
              <a:xfrm>
                <a:off x="5938589" y="4290577"/>
                <a:ext cx="2022840" cy="2022840"/>
              </a:xfrm>
              <a:prstGeom prst="donut">
                <a:avLst>
                  <a:gd name="adj" fmla="val 8509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5051E6-D387-436E-B8A8-85B5794A90AD}"/>
                  </a:ext>
                </a:extLst>
              </p:cNvPr>
              <p:cNvSpPr txBox="1"/>
              <p:nvPr/>
            </p:nvSpPr>
            <p:spPr>
              <a:xfrm>
                <a:off x="6081017" y="5292829"/>
                <a:ext cx="17379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프로그램 종료</a:t>
                </a:r>
                <a:endPara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8BB8E0-2F5C-478F-89B1-5F45DE917832}"/>
                  </a:ext>
                </a:extLst>
              </p:cNvPr>
              <p:cNvSpPr txBox="1"/>
              <p:nvPr/>
            </p:nvSpPr>
            <p:spPr>
              <a:xfrm>
                <a:off x="6589969" y="4680283"/>
                <a:ext cx="72007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04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217C13F-E73C-4FDF-91C8-3C346D60F86E}"/>
                </a:ext>
              </a:extLst>
            </p:cNvPr>
            <p:cNvGrpSpPr/>
            <p:nvPr/>
          </p:nvGrpSpPr>
          <p:grpSpPr>
            <a:xfrm rot="5400000">
              <a:off x="7476839" y="3582737"/>
              <a:ext cx="4902274" cy="435853"/>
              <a:chOff x="2760358" y="2175232"/>
              <a:chExt cx="6671284" cy="435853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1C118FB-1630-4368-BD91-0000D144A42E}"/>
                  </a:ext>
                </a:extLst>
              </p:cNvPr>
              <p:cNvSpPr/>
              <p:nvPr/>
            </p:nvSpPr>
            <p:spPr>
              <a:xfrm>
                <a:off x="2760358" y="2190532"/>
                <a:ext cx="76200" cy="42055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EF82EA7-8C28-413E-A689-9A9314A53C6F}"/>
                  </a:ext>
                </a:extLst>
              </p:cNvPr>
              <p:cNvSpPr/>
              <p:nvPr/>
            </p:nvSpPr>
            <p:spPr>
              <a:xfrm>
                <a:off x="9355442" y="2175232"/>
                <a:ext cx="76200" cy="42055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D59030-DC0F-49C1-A8DE-1AAE7DC6F186}"/>
                  </a:ext>
                </a:extLst>
              </p:cNvPr>
              <p:cNvSpPr/>
              <p:nvPr/>
            </p:nvSpPr>
            <p:spPr>
              <a:xfrm rot="5400000">
                <a:off x="6057900" y="-1122309"/>
                <a:ext cx="76200" cy="667128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9A2249D9-6913-43A2-BF86-DCA19D80F7D2}"/>
                </a:ext>
              </a:extLst>
            </p:cNvPr>
            <p:cNvGrpSpPr/>
            <p:nvPr/>
          </p:nvGrpSpPr>
          <p:grpSpPr>
            <a:xfrm rot="16200000">
              <a:off x="1409753" y="3582736"/>
              <a:ext cx="4902274" cy="435853"/>
              <a:chOff x="2760358" y="2175232"/>
              <a:chExt cx="6671284" cy="435853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8BD80BC-75BF-4466-89F6-9901438251D4}"/>
                  </a:ext>
                </a:extLst>
              </p:cNvPr>
              <p:cNvSpPr/>
              <p:nvPr/>
            </p:nvSpPr>
            <p:spPr>
              <a:xfrm>
                <a:off x="2760358" y="2190532"/>
                <a:ext cx="76200" cy="42055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878E5AB-0E9A-4ED1-9D04-B53CC6DF38A9}"/>
                  </a:ext>
                </a:extLst>
              </p:cNvPr>
              <p:cNvSpPr/>
              <p:nvPr/>
            </p:nvSpPr>
            <p:spPr>
              <a:xfrm>
                <a:off x="9355442" y="2175232"/>
                <a:ext cx="76200" cy="42055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4893B9C-095E-43E0-80F6-6BF43EEE3997}"/>
                  </a:ext>
                </a:extLst>
              </p:cNvPr>
              <p:cNvSpPr/>
              <p:nvPr/>
            </p:nvSpPr>
            <p:spPr>
              <a:xfrm rot="5400000">
                <a:off x="6057900" y="-1122309"/>
                <a:ext cx="76200" cy="667128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5F115F-FD80-4F59-BAD9-5E04F5A3572C}"/>
                </a:ext>
              </a:extLst>
            </p:cNvPr>
            <p:cNvSpPr txBox="1"/>
            <p:nvPr/>
          </p:nvSpPr>
          <p:spPr>
            <a:xfrm>
              <a:off x="4525853" y="891847"/>
              <a:ext cx="47272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“</a:t>
              </a:r>
              <a:r>
                <a:rPr lang="en-US" altLang="ko-KR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‘Exit’ </a:t>
              </a:r>
              <a:r>
                <a:rPr lang="ko-KR" altLang="en-US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버튼을 누르기 전까지 프로그램 실행</a:t>
              </a:r>
              <a:r>
                <a:rPr lang="en-US" altLang="ko-KR" sz="3000" dirty="0"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”</a:t>
              </a:r>
              <a:endParaRPr lang="ko-KR" altLang="en-US" sz="30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7CBDB4B-2A5C-4C43-87B1-845DE80B0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8" y="2557036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90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742</Words>
  <Application>Microsoft Office PowerPoint</Application>
  <PresentationFormat>와이드스크린</PresentationFormat>
  <Paragraphs>133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G마켓 산스 Bold</vt:lpstr>
      <vt:lpstr>G마켓 산스 Medium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정민수</cp:lastModifiedBy>
  <cp:revision>40</cp:revision>
  <dcterms:created xsi:type="dcterms:W3CDTF">2020-11-07T07:16:10Z</dcterms:created>
  <dcterms:modified xsi:type="dcterms:W3CDTF">2022-01-05T05:51:31Z</dcterms:modified>
</cp:coreProperties>
</file>